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34"/>
  </p:notesMasterIdLst>
  <p:sldIdLst>
    <p:sldId id="273" r:id="rId6"/>
    <p:sldId id="356" r:id="rId7"/>
    <p:sldId id="266" r:id="rId8"/>
    <p:sldId id="1164" r:id="rId9"/>
    <p:sldId id="1166" r:id="rId10"/>
    <p:sldId id="1163" r:id="rId11"/>
    <p:sldId id="274" r:id="rId12"/>
    <p:sldId id="359" r:id="rId13"/>
    <p:sldId id="360" r:id="rId14"/>
    <p:sldId id="362" r:id="rId15"/>
    <p:sldId id="363" r:id="rId16"/>
    <p:sldId id="354" r:id="rId17"/>
    <p:sldId id="348" r:id="rId18"/>
    <p:sldId id="275" r:id="rId19"/>
    <p:sldId id="355" r:id="rId20"/>
    <p:sldId id="1169" r:id="rId21"/>
    <p:sldId id="358" r:id="rId22"/>
    <p:sldId id="364" r:id="rId23"/>
    <p:sldId id="337" r:id="rId24"/>
    <p:sldId id="1170" r:id="rId25"/>
    <p:sldId id="365" r:id="rId26"/>
    <p:sldId id="257" r:id="rId27"/>
    <p:sldId id="1168" r:id="rId28"/>
    <p:sldId id="258" r:id="rId29"/>
    <p:sldId id="259" r:id="rId30"/>
    <p:sldId id="260" r:id="rId31"/>
    <p:sldId id="1167" r:id="rId32"/>
    <p:sldId id="264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  <p:embeddedFont>
      <p:font typeface="Poppins Medium" panose="00000600000000000000" pitchFamily="2" charset="0"/>
      <p:regular r:id="rId49"/>
      <p:italic r:id="rId50"/>
    </p:embeddedFont>
    <p:embeddedFont>
      <p:font typeface="Poppins SemiBold" panose="00000700000000000000" pitchFamily="2" charset="0"/>
      <p:bold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862"/>
    <a:srgbClr val="C00000"/>
    <a:srgbClr val="E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09F3A-7ABA-4BE2-9613-2731A0C3ED7A}" v="14" dt="2023-10-02T16:31:0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77" autoAdjust="0"/>
    <p:restoredTop sz="71223" autoAdjust="0"/>
  </p:normalViewPr>
  <p:slideViewPr>
    <p:cSldViewPr snapToGrid="0">
      <p:cViewPr>
        <p:scale>
          <a:sx n="58" d="100"/>
          <a:sy n="58" d="100"/>
        </p:scale>
        <p:origin x="350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ieberman - Gravity Learning" userId="5348e2e7-f0f5-436c-b3d3-2663ca6c4f60" providerId="ADAL" clId="{D3D607FD-2387-4EC1-80F4-8DFA0BD88C4B}"/>
    <pc:docChg chg="custSel modSld">
      <pc:chgData name="David Lieberman - Gravity Learning" userId="5348e2e7-f0f5-436c-b3d3-2663ca6c4f60" providerId="ADAL" clId="{D3D607FD-2387-4EC1-80F4-8DFA0BD88C4B}" dt="2023-09-08T02:18:52.523" v="55" actId="729"/>
      <pc:docMkLst>
        <pc:docMk/>
      </pc:docMkLst>
      <pc:sldChg chg="addSp modSp mod">
        <pc:chgData name="David Lieberman - Gravity Learning" userId="5348e2e7-f0f5-436c-b3d3-2663ca6c4f60" providerId="ADAL" clId="{D3D607FD-2387-4EC1-80F4-8DFA0BD88C4B}" dt="2023-09-08T00:57:45.117" v="53"/>
        <pc:sldMkLst>
          <pc:docMk/>
          <pc:sldMk cId="604255952" sldId="273"/>
        </pc:sldMkLst>
        <pc:spChg chg="add mod">
          <ac:chgData name="David Lieberman - Gravity Learning" userId="5348e2e7-f0f5-436c-b3d3-2663ca6c4f60" providerId="ADAL" clId="{D3D607FD-2387-4EC1-80F4-8DFA0BD88C4B}" dt="2023-09-08T00:57:45.117" v="53"/>
          <ac:spMkLst>
            <pc:docMk/>
            <pc:sldMk cId="604255952" sldId="273"/>
            <ac:spMk id="3" creationId="{87E3C0DC-B71D-2F1B-3382-333D9A3A801C}"/>
          </ac:spMkLst>
        </pc:spChg>
        <pc:spChg chg="add mod">
          <ac:chgData name="David Lieberman - Gravity Learning" userId="5348e2e7-f0f5-436c-b3d3-2663ca6c4f60" providerId="ADAL" clId="{D3D607FD-2387-4EC1-80F4-8DFA0BD88C4B}" dt="2023-09-08T00:57:45.117" v="53"/>
          <ac:spMkLst>
            <pc:docMk/>
            <pc:sldMk cId="604255952" sldId="273"/>
            <ac:spMk id="7" creationId="{FF058222-85B8-1F71-C896-128133A3F4C6}"/>
          </ac:spMkLst>
        </pc:spChg>
        <pc:grpChg chg="mod">
          <ac:chgData name="David Lieberman - Gravity Learning" userId="5348e2e7-f0f5-436c-b3d3-2663ca6c4f60" providerId="ADAL" clId="{D3D607FD-2387-4EC1-80F4-8DFA0BD88C4B}" dt="2023-09-08T00:15:10.342" v="52" actId="1038"/>
          <ac:grpSpMkLst>
            <pc:docMk/>
            <pc:sldMk cId="604255952" sldId="273"/>
            <ac:grpSpMk id="12" creationId="{B8475EA0-F76D-44C1-BBF9-6A451BB40398}"/>
          </ac:grpSpMkLst>
        </pc:grpChg>
      </pc:sldChg>
      <pc:sldChg chg="mod modShow">
        <pc:chgData name="David Lieberman - Gravity Learning" userId="5348e2e7-f0f5-436c-b3d3-2663ca6c4f60" providerId="ADAL" clId="{D3D607FD-2387-4EC1-80F4-8DFA0BD88C4B}" dt="2023-09-08T02:18:52.523" v="55" actId="729"/>
        <pc:sldMkLst>
          <pc:docMk/>
          <pc:sldMk cId="3119896303" sldId="337"/>
        </pc:sldMkLst>
      </pc:sldChg>
      <pc:sldChg chg="mod modShow">
        <pc:chgData name="David Lieberman - Gravity Learning" userId="5348e2e7-f0f5-436c-b3d3-2663ca6c4f60" providerId="ADAL" clId="{D3D607FD-2387-4EC1-80F4-8DFA0BD88C4B}" dt="2023-09-08T02:18:52.523" v="55" actId="729"/>
        <pc:sldMkLst>
          <pc:docMk/>
          <pc:sldMk cId="3405713051" sldId="358"/>
        </pc:sldMkLst>
      </pc:sldChg>
      <pc:sldChg chg="modAnim modNotesTx">
        <pc:chgData name="David Lieberman - Gravity Learning" userId="5348e2e7-f0f5-436c-b3d3-2663ca6c4f60" providerId="ADAL" clId="{D3D607FD-2387-4EC1-80F4-8DFA0BD88C4B}" dt="2023-09-08T02:08:46.407" v="54"/>
        <pc:sldMkLst>
          <pc:docMk/>
          <pc:sldMk cId="1202760603" sldId="360"/>
        </pc:sldMkLst>
      </pc:sldChg>
      <pc:sldChg chg="mod modShow">
        <pc:chgData name="David Lieberman - Gravity Learning" userId="5348e2e7-f0f5-436c-b3d3-2663ca6c4f60" providerId="ADAL" clId="{D3D607FD-2387-4EC1-80F4-8DFA0BD88C4B}" dt="2023-09-08T02:18:52.523" v="55" actId="729"/>
        <pc:sldMkLst>
          <pc:docMk/>
          <pc:sldMk cId="2714795503" sldId="364"/>
        </pc:sldMkLst>
      </pc:sldChg>
      <pc:sldChg chg="modSp modAnim">
        <pc:chgData name="David Lieberman - Gravity Learning" userId="5348e2e7-f0f5-436c-b3d3-2663ca6c4f60" providerId="ADAL" clId="{D3D607FD-2387-4EC1-80F4-8DFA0BD88C4B}" dt="2023-09-08T00:05:56.443" v="45" actId="5793"/>
        <pc:sldMkLst>
          <pc:docMk/>
          <pc:sldMk cId="1720572506" sldId="1165"/>
        </pc:sldMkLst>
        <pc:spChg chg="mod">
          <ac:chgData name="David Lieberman - Gravity Learning" userId="5348e2e7-f0f5-436c-b3d3-2663ca6c4f60" providerId="ADAL" clId="{D3D607FD-2387-4EC1-80F4-8DFA0BD88C4B}" dt="2023-09-08T00:05:56.443" v="45" actId="5793"/>
          <ac:spMkLst>
            <pc:docMk/>
            <pc:sldMk cId="1720572506" sldId="1165"/>
            <ac:spMk id="3" creationId="{8C14EDF0-5B2B-41A6-BA40-26ED4A443FE7}"/>
          </ac:spMkLst>
        </pc:spChg>
      </pc:sldChg>
      <pc:sldChg chg="modSp mod">
        <pc:chgData name="David Lieberman - Gravity Learning" userId="5348e2e7-f0f5-436c-b3d3-2663ca6c4f60" providerId="ADAL" clId="{D3D607FD-2387-4EC1-80F4-8DFA0BD88C4B}" dt="2023-09-08T00:11:59.144" v="50" actId="313"/>
        <pc:sldMkLst>
          <pc:docMk/>
          <pc:sldMk cId="1072080355" sldId="1168"/>
        </pc:sldMkLst>
        <pc:spChg chg="mod">
          <ac:chgData name="David Lieberman - Gravity Learning" userId="5348e2e7-f0f5-436c-b3d3-2663ca6c4f60" providerId="ADAL" clId="{D3D607FD-2387-4EC1-80F4-8DFA0BD88C4B}" dt="2023-09-08T00:11:59.144" v="50" actId="313"/>
          <ac:spMkLst>
            <pc:docMk/>
            <pc:sldMk cId="1072080355" sldId="1168"/>
            <ac:spMk id="13" creationId="{FC388494-EA28-434E-8D9E-587BF4D03884}"/>
          </ac:spMkLst>
        </pc:spChg>
      </pc:sldChg>
    </pc:docChg>
  </pc:docChgLst>
  <pc:docChgLst>
    <pc:chgData name="David Lieberman - Gravity Learning" userId="5348e2e7-f0f5-436c-b3d3-2663ca6c4f60" providerId="ADAL" clId="{65109F3A-7ABA-4BE2-9613-2731A0C3ED7A}"/>
    <pc:docChg chg="undo custSel addSld delSld modSld">
      <pc:chgData name="David Lieberman - Gravity Learning" userId="5348e2e7-f0f5-436c-b3d3-2663ca6c4f60" providerId="ADAL" clId="{65109F3A-7ABA-4BE2-9613-2731A0C3ED7A}" dt="2023-10-02T16:33:47.491" v="371" actId="20577"/>
      <pc:docMkLst>
        <pc:docMk/>
      </pc:docMkLst>
      <pc:sldChg chg="add">
        <pc:chgData name="David Lieberman - Gravity Learning" userId="5348e2e7-f0f5-436c-b3d3-2663ca6c4f60" providerId="ADAL" clId="{65109F3A-7ABA-4BE2-9613-2731A0C3ED7A}" dt="2023-10-02T16:16:14.883" v="0"/>
        <pc:sldMkLst>
          <pc:docMk/>
          <pc:sldMk cId="2388457127" sldId="266"/>
        </pc:sldMkLst>
      </pc:sldChg>
      <pc:sldChg chg="addSp delSp mod">
        <pc:chgData name="David Lieberman - Gravity Learning" userId="5348e2e7-f0f5-436c-b3d3-2663ca6c4f60" providerId="ADAL" clId="{65109F3A-7ABA-4BE2-9613-2731A0C3ED7A}" dt="2023-10-02T16:18:39.273" v="2" actId="22"/>
        <pc:sldMkLst>
          <pc:docMk/>
          <pc:sldMk cId="3118954865" sldId="1163"/>
        </pc:sldMkLst>
        <pc:picChg chg="add">
          <ac:chgData name="David Lieberman - Gravity Learning" userId="5348e2e7-f0f5-436c-b3d3-2663ca6c4f60" providerId="ADAL" clId="{65109F3A-7ABA-4BE2-9613-2731A0C3ED7A}" dt="2023-10-02T16:18:39.273" v="2" actId="22"/>
          <ac:picMkLst>
            <pc:docMk/>
            <pc:sldMk cId="3118954865" sldId="1163"/>
            <ac:picMk id="3" creationId="{012F9A60-C73D-9B91-D410-33CE33863306}"/>
          </ac:picMkLst>
        </pc:picChg>
        <pc:picChg chg="del">
          <ac:chgData name="David Lieberman - Gravity Learning" userId="5348e2e7-f0f5-436c-b3d3-2663ca6c4f60" providerId="ADAL" clId="{65109F3A-7ABA-4BE2-9613-2731A0C3ED7A}" dt="2023-10-02T16:18:38.615" v="1" actId="478"/>
          <ac:picMkLst>
            <pc:docMk/>
            <pc:sldMk cId="3118954865" sldId="1163"/>
            <ac:picMk id="5" creationId="{9FD93018-522F-8992-F181-097753A61899}"/>
          </ac:picMkLst>
        </pc:picChg>
      </pc:sldChg>
      <pc:sldChg chg="addSp delSp modSp new mod modClrScheme chgLayout">
        <pc:chgData name="David Lieberman - Gravity Learning" userId="5348e2e7-f0f5-436c-b3d3-2663ca6c4f60" providerId="ADAL" clId="{65109F3A-7ABA-4BE2-9613-2731A0C3ED7A}" dt="2023-10-02T16:29:42.112" v="212" actId="403"/>
        <pc:sldMkLst>
          <pc:docMk/>
          <pc:sldMk cId="1882695372" sldId="1169"/>
        </pc:sldMkLst>
        <pc:spChg chg="del mod ord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2" creationId="{60F99359-DCD8-5AD0-4883-F821EDE8F28B}"/>
          </ac:spMkLst>
        </pc:spChg>
        <pc:spChg chg="del mod ord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3" creationId="{94A905A7-BDAC-6253-B0B8-72258E7488BB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4" creationId="{AB77564F-67D0-4C74-9D24-94EAEEECAE18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5" creationId="{15A4D024-11D2-5253-CFA2-FF733ED282C0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6" creationId="{7BBBE5BD-DD23-BDB0-0C90-4E7909026E2D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7" creationId="{FBBA26AA-8C6A-4E18-46E6-A879CB5AB8E2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8" creationId="{5FBB87FF-0FA1-4FED-B1F5-D537FFF6356B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9" creationId="{5C519844-38CE-206F-9562-6A597947D9E9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10" creationId="{E6BD8815-23D7-C148-31AB-B72BDB4E31B3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11" creationId="{CC3A406E-80C8-F8FF-A860-6CA3884DFE9F}"/>
          </ac:spMkLst>
        </pc:spChg>
        <pc:spChg chg="del">
          <ac:chgData name="David Lieberman - Gravity Learning" userId="5348e2e7-f0f5-436c-b3d3-2663ca6c4f60" providerId="ADAL" clId="{65109F3A-7ABA-4BE2-9613-2731A0C3ED7A}" dt="2023-10-02T16:25:23.462" v="4" actId="700"/>
          <ac:spMkLst>
            <pc:docMk/>
            <pc:sldMk cId="1882695372" sldId="1169"/>
            <ac:spMk id="12" creationId="{14A576CF-949A-3763-5F63-6B670BED59A2}"/>
          </ac:spMkLst>
        </pc:spChg>
        <pc:spChg chg="add mod ord">
          <ac:chgData name="David Lieberman - Gravity Learning" userId="5348e2e7-f0f5-436c-b3d3-2663ca6c4f60" providerId="ADAL" clId="{65109F3A-7ABA-4BE2-9613-2731A0C3ED7A}" dt="2023-10-02T16:29:31.402" v="208" actId="1036"/>
          <ac:spMkLst>
            <pc:docMk/>
            <pc:sldMk cId="1882695372" sldId="1169"/>
            <ac:spMk id="13" creationId="{B9417B6B-219E-CE15-196A-1E27A2757C43}"/>
          </ac:spMkLst>
        </pc:spChg>
        <pc:spChg chg="add mod ord">
          <ac:chgData name="David Lieberman - Gravity Learning" userId="5348e2e7-f0f5-436c-b3d3-2663ca6c4f60" providerId="ADAL" clId="{65109F3A-7ABA-4BE2-9613-2731A0C3ED7A}" dt="2023-10-02T16:29:42.112" v="212" actId="403"/>
          <ac:spMkLst>
            <pc:docMk/>
            <pc:sldMk cId="1882695372" sldId="1169"/>
            <ac:spMk id="14" creationId="{E0B93589-8D40-AD5E-7584-3F80916AB00A}"/>
          </ac:spMkLst>
        </pc:spChg>
        <pc:spChg chg="add mod">
          <ac:chgData name="David Lieberman - Gravity Learning" userId="5348e2e7-f0f5-436c-b3d3-2663ca6c4f60" providerId="ADAL" clId="{65109F3A-7ABA-4BE2-9613-2731A0C3ED7A}" dt="2023-10-02T16:27:48.527" v="141" actId="404"/>
          <ac:spMkLst>
            <pc:docMk/>
            <pc:sldMk cId="1882695372" sldId="1169"/>
            <ac:spMk id="17" creationId="{9934D4AC-B908-0A63-6926-64A7E37D37A6}"/>
          </ac:spMkLst>
        </pc:spChg>
        <pc:graphicFrameChg chg="add del mod">
          <ac:chgData name="David Lieberman - Gravity Learning" userId="5348e2e7-f0f5-436c-b3d3-2663ca6c4f60" providerId="ADAL" clId="{65109F3A-7ABA-4BE2-9613-2731A0C3ED7A}" dt="2023-10-02T16:25:31.890" v="8"/>
          <ac:graphicFrameMkLst>
            <pc:docMk/>
            <pc:sldMk cId="1882695372" sldId="1169"/>
            <ac:graphicFrameMk id="15" creationId="{B6141E43-4DB0-8EE6-0DCF-143531E82699}"/>
          </ac:graphicFrameMkLst>
        </pc:graphicFrameChg>
        <pc:graphicFrameChg chg="add mod modGraphic">
          <ac:chgData name="David Lieberman - Gravity Learning" userId="5348e2e7-f0f5-436c-b3d3-2663ca6c4f60" providerId="ADAL" clId="{65109F3A-7ABA-4BE2-9613-2731A0C3ED7A}" dt="2023-10-02T16:29:31.402" v="208" actId="1036"/>
          <ac:graphicFrameMkLst>
            <pc:docMk/>
            <pc:sldMk cId="1882695372" sldId="1169"/>
            <ac:graphicFrameMk id="16" creationId="{39F29ADF-4987-8F29-BF88-B8D2FF90A486}"/>
          </ac:graphicFrameMkLst>
        </pc:graphicFrameChg>
        <pc:picChg chg="add mod ord">
          <ac:chgData name="David Lieberman - Gravity Learning" userId="5348e2e7-f0f5-436c-b3d3-2663ca6c4f60" providerId="ADAL" clId="{65109F3A-7ABA-4BE2-9613-2731A0C3ED7A}" dt="2023-10-02T16:28:55.235" v="161" actId="171"/>
          <ac:picMkLst>
            <pc:docMk/>
            <pc:sldMk cId="1882695372" sldId="1169"/>
            <ac:picMk id="18" creationId="{0CF22535-6074-D519-4D65-0EA067E60AEF}"/>
          </ac:picMkLst>
        </pc:picChg>
      </pc:sldChg>
      <pc:sldChg chg="addSp delSp modSp add mod">
        <pc:chgData name="David Lieberman - Gravity Learning" userId="5348e2e7-f0f5-436c-b3d3-2663ca6c4f60" providerId="ADAL" clId="{65109F3A-7ABA-4BE2-9613-2731A0C3ED7A}" dt="2023-10-02T16:33:47.491" v="371" actId="20577"/>
        <pc:sldMkLst>
          <pc:docMk/>
          <pc:sldMk cId="936540596" sldId="1170"/>
        </pc:sldMkLst>
        <pc:spChg chg="mod">
          <ac:chgData name="David Lieberman - Gravity Learning" userId="5348e2e7-f0f5-436c-b3d3-2663ca6c4f60" providerId="ADAL" clId="{65109F3A-7ABA-4BE2-9613-2731A0C3ED7A}" dt="2023-10-02T16:33:47.491" v="371" actId="20577"/>
          <ac:spMkLst>
            <pc:docMk/>
            <pc:sldMk cId="936540596" sldId="1170"/>
            <ac:spMk id="13" creationId="{B9417B6B-219E-CE15-196A-1E27A2757C43}"/>
          </ac:spMkLst>
        </pc:spChg>
        <pc:spChg chg="mod">
          <ac:chgData name="David Lieberman - Gravity Learning" userId="5348e2e7-f0f5-436c-b3d3-2663ca6c4f60" providerId="ADAL" clId="{65109F3A-7ABA-4BE2-9613-2731A0C3ED7A}" dt="2023-10-02T16:32:28.313" v="338" actId="1036"/>
          <ac:spMkLst>
            <pc:docMk/>
            <pc:sldMk cId="936540596" sldId="1170"/>
            <ac:spMk id="14" creationId="{E0B93589-8D40-AD5E-7584-3F80916AB00A}"/>
          </ac:spMkLst>
        </pc:spChg>
        <pc:spChg chg="mod">
          <ac:chgData name="David Lieberman - Gravity Learning" userId="5348e2e7-f0f5-436c-b3d3-2663ca6c4f60" providerId="ADAL" clId="{65109F3A-7ABA-4BE2-9613-2731A0C3ED7A}" dt="2023-10-02T16:33:09.480" v="350" actId="6549"/>
          <ac:spMkLst>
            <pc:docMk/>
            <pc:sldMk cId="936540596" sldId="1170"/>
            <ac:spMk id="17" creationId="{9934D4AC-B908-0A63-6926-64A7E37D37A6}"/>
          </ac:spMkLst>
        </pc:spChg>
        <pc:graphicFrameChg chg="add del mod">
          <ac:chgData name="David Lieberman - Gravity Learning" userId="5348e2e7-f0f5-436c-b3d3-2663ca6c4f60" providerId="ADAL" clId="{65109F3A-7ABA-4BE2-9613-2731A0C3ED7A}" dt="2023-10-02T16:31:06.326" v="220"/>
          <ac:graphicFrameMkLst>
            <pc:docMk/>
            <pc:sldMk cId="936540596" sldId="1170"/>
            <ac:graphicFrameMk id="2" creationId="{C9D25F1C-3147-FE77-834F-9AF8D76AFB16}"/>
          </ac:graphicFrameMkLst>
        </pc:graphicFrameChg>
        <pc:graphicFrameChg chg="add mod ord modGraphic">
          <ac:chgData name="David Lieberman - Gravity Learning" userId="5348e2e7-f0f5-436c-b3d3-2663ca6c4f60" providerId="ADAL" clId="{65109F3A-7ABA-4BE2-9613-2731A0C3ED7A}" dt="2023-10-02T16:32:55.836" v="342" actId="14734"/>
          <ac:graphicFrameMkLst>
            <pc:docMk/>
            <pc:sldMk cId="936540596" sldId="1170"/>
            <ac:graphicFrameMk id="3" creationId="{1DA06D24-2EFC-7E90-17A3-B77A8C08F136}"/>
          </ac:graphicFrameMkLst>
        </pc:graphicFrameChg>
        <pc:graphicFrameChg chg="del">
          <ac:chgData name="David Lieberman - Gravity Learning" userId="5348e2e7-f0f5-436c-b3d3-2663ca6c4f60" providerId="ADAL" clId="{65109F3A-7ABA-4BE2-9613-2731A0C3ED7A}" dt="2023-10-02T16:31:01.357" v="216" actId="478"/>
          <ac:graphicFrameMkLst>
            <pc:docMk/>
            <pc:sldMk cId="936540596" sldId="1170"/>
            <ac:graphicFrameMk id="16" creationId="{39F29ADF-4987-8F29-BF88-B8D2FF90A486}"/>
          </ac:graphicFrameMkLst>
        </pc:graphicFrameChg>
        <pc:picChg chg="ord">
          <ac:chgData name="David Lieberman - Gravity Learning" userId="5348e2e7-f0f5-436c-b3d3-2663ca6c4f60" providerId="ADAL" clId="{65109F3A-7ABA-4BE2-9613-2731A0C3ED7A}" dt="2023-10-02T16:32:32.265" v="339" actId="167"/>
          <ac:picMkLst>
            <pc:docMk/>
            <pc:sldMk cId="936540596" sldId="1170"/>
            <ac:picMk id="18" creationId="{0CF22535-6074-D519-4D65-0EA067E60AEF}"/>
          </ac:picMkLst>
        </pc:picChg>
      </pc:sldChg>
      <pc:sldChg chg="new del">
        <pc:chgData name="David Lieberman - Gravity Learning" userId="5348e2e7-f0f5-436c-b3d3-2663ca6c4f60" providerId="ADAL" clId="{65109F3A-7ABA-4BE2-9613-2731A0C3ED7A}" dt="2023-10-02T16:30:40.558" v="214" actId="47"/>
        <pc:sldMkLst>
          <pc:docMk/>
          <pc:sldMk cId="4198255741" sldId="1170"/>
        </pc:sldMkLst>
      </pc:sldChg>
    </pc:docChg>
  </pc:docChgLst>
  <pc:docChgLst>
    <pc:chgData name="David Lieberman - Gravity Learning" userId="5348e2e7-f0f5-436c-b3d3-2663ca6c4f60" providerId="ADAL" clId="{2EBF15C6-8C1C-41C1-B1E6-724989FE9B28}"/>
    <pc:docChg chg="undo custSel delSld modSld sldOrd">
      <pc:chgData name="David Lieberman - Gravity Learning" userId="5348e2e7-f0f5-436c-b3d3-2663ca6c4f60" providerId="ADAL" clId="{2EBF15C6-8C1C-41C1-B1E6-724989FE9B28}" dt="2023-09-18T22:38:32.728" v="379" actId="20577"/>
      <pc:docMkLst>
        <pc:docMk/>
      </pc:docMkLst>
      <pc:sldChg chg="modNotesTx">
        <pc:chgData name="David Lieberman - Gravity Learning" userId="5348e2e7-f0f5-436c-b3d3-2663ca6c4f60" providerId="ADAL" clId="{2EBF15C6-8C1C-41C1-B1E6-724989FE9B28}" dt="2023-09-18T22:38:32.728" v="379" actId="20577"/>
        <pc:sldMkLst>
          <pc:docMk/>
          <pc:sldMk cId="0" sldId="264"/>
        </pc:sldMkLst>
      </pc:sldChg>
      <pc:sldChg chg="delSp modSp mod modNotesTx">
        <pc:chgData name="David Lieberman - Gravity Learning" userId="5348e2e7-f0f5-436c-b3d3-2663ca6c4f60" providerId="ADAL" clId="{2EBF15C6-8C1C-41C1-B1E6-724989FE9B28}" dt="2023-09-18T22:35:23.990" v="74"/>
        <pc:sldMkLst>
          <pc:docMk/>
          <pc:sldMk cId="604255952" sldId="273"/>
        </pc:sldMkLst>
        <pc:spChg chg="del">
          <ac:chgData name="David Lieberman - Gravity Learning" userId="5348e2e7-f0f5-436c-b3d3-2663ca6c4f60" providerId="ADAL" clId="{2EBF15C6-8C1C-41C1-B1E6-724989FE9B28}" dt="2023-09-18T18:25:09.487" v="13" actId="478"/>
          <ac:spMkLst>
            <pc:docMk/>
            <pc:sldMk cId="604255952" sldId="273"/>
            <ac:spMk id="3" creationId="{87E3C0DC-B71D-2F1B-3382-333D9A3A801C}"/>
          </ac:spMkLst>
        </pc:spChg>
        <pc:spChg chg="mod">
          <ac:chgData name="David Lieberman - Gravity Learning" userId="5348e2e7-f0f5-436c-b3d3-2663ca6c4f60" providerId="ADAL" clId="{2EBF15C6-8C1C-41C1-B1E6-724989FE9B28}" dt="2023-09-18T18:54:28.751" v="43"/>
          <ac:spMkLst>
            <pc:docMk/>
            <pc:sldMk cId="604255952" sldId="273"/>
            <ac:spMk id="4" creationId="{14467E08-478F-41BB-AB46-F4F55F5243B9}"/>
          </ac:spMkLst>
        </pc:spChg>
        <pc:spChg chg="del">
          <ac:chgData name="David Lieberman - Gravity Learning" userId="5348e2e7-f0f5-436c-b3d3-2663ca6c4f60" providerId="ADAL" clId="{2EBF15C6-8C1C-41C1-B1E6-724989FE9B28}" dt="2023-09-18T18:25:09.487" v="13" actId="478"/>
          <ac:spMkLst>
            <pc:docMk/>
            <pc:sldMk cId="604255952" sldId="273"/>
            <ac:spMk id="7" creationId="{FF058222-85B8-1F71-C896-128133A3F4C6}"/>
          </ac:spMkLst>
        </pc:spChg>
      </pc:sldChg>
      <pc:sldChg chg="del">
        <pc:chgData name="David Lieberman - Gravity Learning" userId="5348e2e7-f0f5-436c-b3d3-2663ca6c4f60" providerId="ADAL" clId="{2EBF15C6-8C1C-41C1-B1E6-724989FE9B28}" dt="2023-09-18T18:25:52.792" v="14" actId="47"/>
        <pc:sldMkLst>
          <pc:docMk/>
          <pc:sldMk cId="2839322399" sldId="281"/>
        </pc:sldMkLst>
      </pc:sldChg>
      <pc:sldChg chg="del">
        <pc:chgData name="David Lieberman - Gravity Learning" userId="5348e2e7-f0f5-436c-b3d3-2663ca6c4f60" providerId="ADAL" clId="{2EBF15C6-8C1C-41C1-B1E6-724989FE9B28}" dt="2023-09-18T18:25:52.792" v="14" actId="47"/>
        <pc:sldMkLst>
          <pc:docMk/>
          <pc:sldMk cId="3987914508" sldId="321"/>
        </pc:sldMkLst>
      </pc:sldChg>
      <pc:sldChg chg="delSp modSp mod delAnim">
        <pc:chgData name="David Lieberman - Gravity Learning" userId="5348e2e7-f0f5-436c-b3d3-2663ca6c4f60" providerId="ADAL" clId="{2EBF15C6-8C1C-41C1-B1E6-724989FE9B28}" dt="2023-09-18T22:27:38.237" v="71" actId="1035"/>
        <pc:sldMkLst>
          <pc:docMk/>
          <pc:sldMk cId="1065166426" sldId="356"/>
        </pc:sldMkLst>
        <pc:spChg chg="mod">
          <ac:chgData name="David Lieberman - Gravity Learning" userId="5348e2e7-f0f5-436c-b3d3-2663ca6c4f60" providerId="ADAL" clId="{2EBF15C6-8C1C-41C1-B1E6-724989FE9B28}" dt="2023-09-18T22:27:38.237" v="71" actId="1035"/>
          <ac:spMkLst>
            <pc:docMk/>
            <pc:sldMk cId="1065166426" sldId="356"/>
            <ac:spMk id="3" creationId="{B39223C5-1E3B-E4D1-1F9C-DBA00A342527}"/>
          </ac:spMkLst>
        </pc:spChg>
        <pc:spChg chg="del">
          <ac:chgData name="David Lieberman - Gravity Learning" userId="5348e2e7-f0f5-436c-b3d3-2663ca6c4f60" providerId="ADAL" clId="{2EBF15C6-8C1C-41C1-B1E6-724989FE9B28}" dt="2023-09-18T22:27:32.575" v="44" actId="478"/>
          <ac:spMkLst>
            <pc:docMk/>
            <pc:sldMk cId="1065166426" sldId="356"/>
            <ac:spMk id="5" creationId="{7CE9FB8A-7F45-9032-44BF-1D56CEAF1D44}"/>
          </ac:spMkLst>
        </pc:spChg>
      </pc:sldChg>
      <pc:sldChg chg="modSp modNotesTx">
        <pc:chgData name="David Lieberman - Gravity Learning" userId="5348e2e7-f0f5-436c-b3d3-2663ca6c4f60" providerId="ADAL" clId="{2EBF15C6-8C1C-41C1-B1E6-724989FE9B28}" dt="2023-09-18T22:36:44.570" v="233" actId="20577"/>
        <pc:sldMkLst>
          <pc:docMk/>
          <pc:sldMk cId="977553816" sldId="359"/>
        </pc:sldMkLst>
        <pc:spChg chg="mod">
          <ac:chgData name="David Lieberman - Gravity Learning" userId="5348e2e7-f0f5-436c-b3d3-2663ca6c4f60" providerId="ADAL" clId="{2EBF15C6-8C1C-41C1-B1E6-724989FE9B28}" dt="2023-09-18T22:28:12.048" v="72" actId="6549"/>
          <ac:spMkLst>
            <pc:docMk/>
            <pc:sldMk cId="977553816" sldId="359"/>
            <ac:spMk id="3" creationId="{C7CAEC9D-C722-46A9-F775-CDBCE294792D}"/>
          </ac:spMkLst>
        </pc:spChg>
      </pc:sldChg>
      <pc:sldChg chg="modSp modAnim">
        <pc:chgData name="David Lieberman - Gravity Learning" userId="5348e2e7-f0f5-436c-b3d3-2663ca6c4f60" providerId="ADAL" clId="{2EBF15C6-8C1C-41C1-B1E6-724989FE9B28}" dt="2023-09-18T18:28:18.140" v="42" actId="20577"/>
        <pc:sldMkLst>
          <pc:docMk/>
          <pc:sldMk cId="1202760603" sldId="360"/>
        </pc:sldMkLst>
        <pc:spChg chg="mod">
          <ac:chgData name="David Lieberman - Gravity Learning" userId="5348e2e7-f0f5-436c-b3d3-2663ca6c4f60" providerId="ADAL" clId="{2EBF15C6-8C1C-41C1-B1E6-724989FE9B28}" dt="2023-09-18T18:28:18.140" v="42" actId="20577"/>
          <ac:spMkLst>
            <pc:docMk/>
            <pc:sldMk cId="1202760603" sldId="360"/>
            <ac:spMk id="10" creationId="{8A2D040F-CD87-85DB-45CB-B58139A53CE9}"/>
          </ac:spMkLst>
        </pc:spChg>
      </pc:sldChg>
      <pc:sldChg chg="modSp mod modNotesTx">
        <pc:chgData name="David Lieberman - Gravity Learning" userId="5348e2e7-f0f5-436c-b3d3-2663ca6c4f60" providerId="ADAL" clId="{2EBF15C6-8C1C-41C1-B1E6-724989FE9B28}" dt="2023-09-18T22:37:27.857" v="254" actId="20577"/>
        <pc:sldMkLst>
          <pc:docMk/>
          <pc:sldMk cId="3060496526" sldId="363"/>
        </pc:sldMkLst>
        <pc:spChg chg="mod">
          <ac:chgData name="David Lieberman - Gravity Learning" userId="5348e2e7-f0f5-436c-b3d3-2663ca6c4f60" providerId="ADAL" clId="{2EBF15C6-8C1C-41C1-B1E6-724989FE9B28}" dt="2023-09-18T22:28:33.539" v="73" actId="1035"/>
          <ac:spMkLst>
            <pc:docMk/>
            <pc:sldMk cId="3060496526" sldId="363"/>
            <ac:spMk id="14" creationId="{DACBD05E-AC8C-90DF-C0C4-97C31F61D529}"/>
          </ac:spMkLst>
        </pc:spChg>
      </pc:sldChg>
      <pc:sldChg chg="del">
        <pc:chgData name="David Lieberman - Gravity Learning" userId="5348e2e7-f0f5-436c-b3d3-2663ca6c4f60" providerId="ADAL" clId="{2EBF15C6-8C1C-41C1-B1E6-724989FE9B28}" dt="2023-09-18T18:25:52.792" v="14" actId="47"/>
        <pc:sldMkLst>
          <pc:docMk/>
          <pc:sldMk cId="2402921352" sldId="1155"/>
        </pc:sldMkLst>
      </pc:sldChg>
      <pc:sldChg chg="del">
        <pc:chgData name="David Lieberman - Gravity Learning" userId="5348e2e7-f0f5-436c-b3d3-2663ca6c4f60" providerId="ADAL" clId="{2EBF15C6-8C1C-41C1-B1E6-724989FE9B28}" dt="2023-09-18T18:25:52.792" v="14" actId="47"/>
        <pc:sldMkLst>
          <pc:docMk/>
          <pc:sldMk cId="1050634183" sldId="1156"/>
        </pc:sldMkLst>
      </pc:sldChg>
      <pc:sldChg chg="del">
        <pc:chgData name="David Lieberman - Gravity Learning" userId="5348e2e7-f0f5-436c-b3d3-2663ca6c4f60" providerId="ADAL" clId="{2EBF15C6-8C1C-41C1-B1E6-724989FE9B28}" dt="2023-09-18T18:25:52.792" v="14" actId="47"/>
        <pc:sldMkLst>
          <pc:docMk/>
          <pc:sldMk cId="1460471542" sldId="1162"/>
        </pc:sldMkLst>
      </pc:sldChg>
      <pc:sldChg chg="ord modNotesTx">
        <pc:chgData name="David Lieberman - Gravity Learning" userId="5348e2e7-f0f5-436c-b3d3-2663ca6c4f60" providerId="ADAL" clId="{2EBF15C6-8C1C-41C1-B1E6-724989FE9B28}" dt="2023-09-18T22:36:14.133" v="191" actId="20577"/>
        <pc:sldMkLst>
          <pc:docMk/>
          <pc:sldMk cId="3118954865" sldId="1163"/>
        </pc:sldMkLst>
      </pc:sldChg>
      <pc:sldChg chg="del">
        <pc:chgData name="David Lieberman - Gravity Learning" userId="5348e2e7-f0f5-436c-b3d3-2663ca6c4f60" providerId="ADAL" clId="{2EBF15C6-8C1C-41C1-B1E6-724989FE9B28}" dt="2023-09-18T18:25:52.792" v="14" actId="47"/>
        <pc:sldMkLst>
          <pc:docMk/>
          <pc:sldMk cId="1720572506" sldId="1165"/>
        </pc:sldMkLst>
      </pc:sldChg>
      <pc:sldChg chg="modNotesTx">
        <pc:chgData name="David Lieberman - Gravity Learning" userId="5348e2e7-f0f5-436c-b3d3-2663ca6c4f60" providerId="ADAL" clId="{2EBF15C6-8C1C-41C1-B1E6-724989FE9B28}" dt="2023-09-18T22:37:58.350" v="255"/>
        <pc:sldMkLst>
          <pc:docMk/>
          <pc:sldMk cId="3626508785" sldId="1167"/>
        </pc:sldMkLst>
      </pc:sldChg>
      <pc:sldMasterChg chg="delSldLayout">
        <pc:chgData name="David Lieberman - Gravity Learning" userId="5348e2e7-f0f5-436c-b3d3-2663ca6c4f60" providerId="ADAL" clId="{2EBF15C6-8C1C-41C1-B1E6-724989FE9B28}" dt="2023-09-18T18:25:52.792" v="14" actId="47"/>
        <pc:sldMasterMkLst>
          <pc:docMk/>
          <pc:sldMasterMk cId="295696651" sldId="2147483661"/>
        </pc:sldMasterMkLst>
        <pc:sldLayoutChg chg="del">
          <pc:chgData name="David Lieberman - Gravity Learning" userId="5348e2e7-f0f5-436c-b3d3-2663ca6c4f60" providerId="ADAL" clId="{2EBF15C6-8C1C-41C1-B1E6-724989FE9B28}" dt="2023-09-18T18:25:52.792" v="14" actId="47"/>
          <pc:sldLayoutMkLst>
            <pc:docMk/>
            <pc:sldMasterMk cId="295696651" sldId="2147483661"/>
            <pc:sldLayoutMk cId="295140783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BE5D-A07B-4C74-B975-7902AD55602F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63A-77CA-488D-9FED-442F0F173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https://gravitylearning.com/shrm-norcal-2023/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7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THE GRAVITY ROI CALCULATOR </a:t>
            </a:r>
          </a:p>
          <a:p>
            <a:r>
              <a:rPr lang="en-US" dirty="0"/>
              <a:t>https://gravitylearning.sharepoint.com/:x:/s/GravityLearningDocuments/EeXWAQ4PfOJEmspzjNrxyCEBHHJp4TBT11Nss-yGZGNcaA?e=kPpNwr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4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66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Calibri Light" panose="020F0302020204030204" pitchFamily="34" charset="0"/>
              </a:rPr>
              <a:t>Assess the extent to which each competency contributes to success in the role.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49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UTILITY MEASUREMENT CALCULATOR: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https://gravitylearning.sharepoint.com/:x:/s/GravityLearningDocuments/Ee28u2VWsfhKmFq8Np4I6swBKdcbo9eNnj1Dh6l6pF-m0Q?e=4ibncv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competencies for a role.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determine how much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role each competency is responsible for.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competency in SQL might have a full 50% to do with job success.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100K salary, satisfactory SQL skills would be “worth” 50K.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an employee’s current competency level -4 to 4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employees skill level is harmful to the org and costs at least the expected value 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the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 needed for job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(they are “worth it” to the org)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employee is evaluated at a 5, their SQL skills are worth 50K.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skill that gains the org at least double the expected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training, the employee is evaluated again, and each skill point change is worth 25% of 50K, or $12.5K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C8AC4-9287-4FB4-86D2-324BD7089F4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Amount Invested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9162B-0736-4790-B773-E5DEC6C961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https://gravitylearning.com/shrm-norcal-2023/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451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us on the web at: </a:t>
            </a:r>
            <a:br>
              <a:rPr lang="en-US" dirty="0"/>
            </a:br>
            <a:r>
              <a:rPr lang="en-US" dirty="0"/>
              <a:t>www.gravitylearning.com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Reach out for customized or ready to go learning. We’ll get your org what it wants and we’ll PROVE it!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to you soon,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The Team at Gravity Learning</a:t>
            </a:r>
            <a:endParaRPr dirty="0"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67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Gravity Dashboard. All clients get one. BTW, this is real data from one of our finance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4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Reaction Survey: Keep it Simple!  </a:t>
            </a:r>
          </a:p>
          <a:p>
            <a:r>
              <a:rPr lang="en-US" dirty="0"/>
              <a:t>https://form.jotform.com/212087304195150?wsid=TEST100&amp;wsname=Sample%20Survey%20-Do%20Not%20Submit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Latimier, A., Riegert, A., Peyre, H., Ly, S. T., Casati, R., &amp; Ramus, F. (2019). Does pre-testing promote better retention than post-testing?.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NPJ science of learning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9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1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ROI Survey:</a:t>
            </a:r>
            <a:br>
              <a:rPr lang="en-US" dirty="0"/>
            </a:br>
            <a:r>
              <a:rPr lang="en-US" dirty="0"/>
              <a:t>https://form.jotform.com/221237514636150?wsid=EdenTest100&amp;wsname=Modern%20Assertive%20Communication&amp;wstopics=%E2%97%8F%20Assertiveness%20is%20at%20the%20crossroads%20of%20empathy%20and%20respect%0A%0A%E2%97%8F%20Frame%20your%20assertive%20statements%20by%20stating%20your%20goal%20before%20your%20statement%0A%0A%E2%97%8F%20Say%20No%20without%20backlash%20by%20-%20stating%20your%20reasons%20-%20saying%20something%20understanding%20-%20saying%20somethign%20helpful%20%0A%0A%E2%97%8F%20Reduce%20backlash%20by%20removing%20the%20word%20YOU%20from%20assertive%20statement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AC4-9287-4FB4-86D2-324BD7089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5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3999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1_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802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C7B5-5183-43D0-BEF6-36B84D11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A759-1A28-46D5-B721-800A2FBC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3187-2445-4489-923A-3CC52B31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701C-C2D0-4B42-808B-134C22FC322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218E-1FA0-400E-9B77-82D4881A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0CB2A-0E76-4BED-95E9-F1013CC0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E68D-BBA1-4DEA-A5D5-6DC883AC9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4 boxes">
  <p:cSld name="1_Bullets 4 box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9131296" y="3429000"/>
            <a:ext cx="3060704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>
            <a:spLocks noGrp="1"/>
          </p:cNvSpPr>
          <p:nvPr>
            <p:ph type="body" idx="2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3"/>
          </p:nvPr>
        </p:nvSpPr>
        <p:spPr>
          <a:xfrm>
            <a:off x="-6353" y="3429000"/>
            <a:ext cx="3054351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288000" tIns="936000" rIns="288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4"/>
          </p:nvPr>
        </p:nvSpPr>
        <p:spPr>
          <a:xfrm>
            <a:off x="3047997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5"/>
          </p:nvPr>
        </p:nvSpPr>
        <p:spPr>
          <a:xfrm>
            <a:off x="1493837" y="843078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>
            <a:spLocks noGrp="1"/>
          </p:cNvSpPr>
          <p:nvPr>
            <p:ph type="body" idx="6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body" idx="7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8"/>
          </p:nvPr>
        </p:nvSpPr>
        <p:spPr>
          <a:xfrm>
            <a:off x="777875" y="1468027"/>
            <a:ext cx="10636250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9"/>
          </p:nvPr>
        </p:nvSpPr>
        <p:spPr>
          <a:xfrm>
            <a:off x="6095999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body" idx="13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2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01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3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1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ravitylearning.com/wp-content/uploads/2021/04/Cost-Calculator-for-ROI-Gravity.xlsx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gravitylearning.sharepoint.com/:x:/s/GravityLearningDocuments/Ee28u2VWsfhKmFq8Np4I6swBKdcbo9eNnj1Dh6l6pF-m0Q?e=4ibnc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419502D9-A990-46D7-B621-DC1A8BBF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6483"/>
          <a:stretch/>
        </p:blipFill>
        <p:spPr>
          <a:xfrm flipH="1">
            <a:off x="0" y="-25612"/>
            <a:ext cx="12192000" cy="4260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9F2B6-7F38-46CF-9F80-301CD9CF67AF}"/>
              </a:ext>
            </a:extLst>
          </p:cNvPr>
          <p:cNvGrpSpPr/>
          <p:nvPr/>
        </p:nvGrpSpPr>
        <p:grpSpPr>
          <a:xfrm flipH="1">
            <a:off x="0" y="4076140"/>
            <a:ext cx="5055025" cy="483160"/>
            <a:chOff x="7136975" y="4076140"/>
            <a:chExt cx="5055025" cy="4831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86BB81-E3F1-440E-92AE-B94BF7A27D19}"/>
                </a:ext>
              </a:extLst>
            </p:cNvPr>
            <p:cNvSpPr/>
            <p:nvPr/>
          </p:nvSpPr>
          <p:spPr>
            <a:xfrm>
              <a:off x="7136975" y="4076140"/>
              <a:ext cx="365549" cy="185235"/>
            </a:xfrm>
            <a:custGeom>
              <a:avLst/>
              <a:gdLst>
                <a:gd name="connsiteX0" fmla="*/ 0 w 324274"/>
                <a:gd name="connsiteY0" fmla="*/ 0 h 185235"/>
                <a:gd name="connsiteX1" fmla="*/ 324274 w 324274"/>
                <a:gd name="connsiteY1" fmla="*/ 0 h 185235"/>
                <a:gd name="connsiteX2" fmla="*/ 324274 w 324274"/>
                <a:gd name="connsiteY2" fmla="*/ 185235 h 185235"/>
                <a:gd name="connsiteX3" fmla="*/ 0 w 324274"/>
                <a:gd name="connsiteY3" fmla="*/ 185235 h 185235"/>
                <a:gd name="connsiteX4" fmla="*/ 0 w 324274"/>
                <a:gd name="connsiteY4" fmla="*/ 0 h 185235"/>
                <a:gd name="connsiteX0" fmla="*/ 41275 w 365549"/>
                <a:gd name="connsiteY0" fmla="*/ 0 h 185235"/>
                <a:gd name="connsiteX1" fmla="*/ 365549 w 365549"/>
                <a:gd name="connsiteY1" fmla="*/ 0 h 185235"/>
                <a:gd name="connsiteX2" fmla="*/ 365549 w 365549"/>
                <a:gd name="connsiteY2" fmla="*/ 185235 h 185235"/>
                <a:gd name="connsiteX3" fmla="*/ 0 w 365549"/>
                <a:gd name="connsiteY3" fmla="*/ 185235 h 185235"/>
                <a:gd name="connsiteX4" fmla="*/ 41275 w 365549"/>
                <a:gd name="connsiteY4" fmla="*/ 0 h 1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49" h="185235">
                  <a:moveTo>
                    <a:pt x="41275" y="0"/>
                  </a:moveTo>
                  <a:lnTo>
                    <a:pt x="365549" y="0"/>
                  </a:lnTo>
                  <a:lnTo>
                    <a:pt x="365549" y="185235"/>
                  </a:lnTo>
                  <a:lnTo>
                    <a:pt x="0" y="18523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17A2CD-56BC-4473-A210-DC030E37C53F}"/>
                </a:ext>
              </a:extLst>
            </p:cNvPr>
            <p:cNvSpPr/>
            <p:nvPr/>
          </p:nvSpPr>
          <p:spPr>
            <a:xfrm rot="10800000">
              <a:off x="7181426" y="4076140"/>
              <a:ext cx="5010574" cy="483160"/>
            </a:xfrm>
            <a:custGeom>
              <a:avLst/>
              <a:gdLst>
                <a:gd name="connsiteX0" fmla="*/ 5010574 w 5010574"/>
                <a:gd name="connsiteY0" fmla="*/ 483160 h 483160"/>
                <a:gd name="connsiteX1" fmla="*/ 0 w 5010574"/>
                <a:gd name="connsiteY1" fmla="*/ 483160 h 483160"/>
                <a:gd name="connsiteX2" fmla="*/ 0 w 5010574"/>
                <a:gd name="connsiteY2" fmla="*/ 0 h 483160"/>
                <a:gd name="connsiteX3" fmla="*/ 4889784 w 5010574"/>
                <a:gd name="connsiteY3" fmla="*/ 0 h 4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0574" h="483160">
                  <a:moveTo>
                    <a:pt x="5010574" y="483160"/>
                  </a:moveTo>
                  <a:lnTo>
                    <a:pt x="0" y="483160"/>
                  </a:lnTo>
                  <a:lnTo>
                    <a:pt x="0" y="0"/>
                  </a:lnTo>
                  <a:lnTo>
                    <a:pt x="4889784" y="0"/>
                  </a:lnTo>
                  <a:close/>
                </a:path>
              </a:pathLst>
            </a:custGeom>
            <a:solidFill>
              <a:srgbClr val="525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7E08-478F-41BB-AB46-F4F55F524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4855947"/>
            <a:ext cx="11160124" cy="1424480"/>
          </a:xfrm>
        </p:spPr>
        <p:txBody>
          <a:bodyPr anchor="t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000" b="0" dirty="0"/>
              <a:t>MEASURE THE TRUE IMPACT OF LEARNING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2800" b="0" dirty="0"/>
              <a:t>ALL THE WAY TO ROI!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br>
              <a:rPr lang="en-US" sz="2000" b="0" dirty="0"/>
            </a:br>
            <a:r>
              <a:rPr lang="en-US" sz="2000" b="0" dirty="0"/>
              <a:t>WITH DAVID LIEBERMAN, GRAVITY LEARNING FOUNDER</a:t>
            </a:r>
            <a:endParaRPr lang="en-US" sz="2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3B32-F499-494E-8897-8AF9E63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6" y="4188614"/>
            <a:ext cx="4429124" cy="30777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SOFT-SKILLS, MANAGEMENT, &amp; TECHNOLOGY WORKSHOPS </a:t>
            </a:r>
            <a:endParaRPr lang="en-US" sz="1400" dirty="0">
              <a:solidFill>
                <a:schemeClr val="lt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837EA-5A96-4D4C-872A-954D426D5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70" y="595097"/>
            <a:ext cx="1904372" cy="8861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475EA0-F76D-44C1-BBF9-6A451BB40398}"/>
              </a:ext>
            </a:extLst>
          </p:cNvPr>
          <p:cNvGrpSpPr/>
          <p:nvPr/>
        </p:nvGrpSpPr>
        <p:grpSpPr>
          <a:xfrm>
            <a:off x="7219528" y="-898389"/>
            <a:ext cx="4965195" cy="5159501"/>
            <a:chOff x="9185278" y="1126523"/>
            <a:chExt cx="3016793" cy="31348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78A71B-9C62-4600-A796-DB62629294A4}"/>
                </a:ext>
              </a:extLst>
            </p:cNvPr>
            <p:cNvSpPr/>
            <p:nvPr/>
          </p:nvSpPr>
          <p:spPr>
            <a:xfrm>
              <a:off x="9760818" y="2998691"/>
              <a:ext cx="2441253" cy="1262683"/>
            </a:xfrm>
            <a:custGeom>
              <a:avLst/>
              <a:gdLst>
                <a:gd name="connsiteX0" fmla="*/ 2259949 w 2441253"/>
                <a:gd name="connsiteY0" fmla="*/ 0 h 1262683"/>
                <a:gd name="connsiteX1" fmla="*/ 2420884 w 2441253"/>
                <a:gd name="connsiteY1" fmla="*/ 104336 h 1262683"/>
                <a:gd name="connsiteX2" fmla="*/ 2441253 w 2441253"/>
                <a:gd name="connsiteY2" fmla="*/ 123168 h 1262683"/>
                <a:gd name="connsiteX3" fmla="*/ 2441253 w 2441253"/>
                <a:gd name="connsiteY3" fmla="*/ 1262683 h 1262683"/>
                <a:gd name="connsiteX4" fmla="*/ 0 w 2441253"/>
                <a:gd name="connsiteY4" fmla="*/ 1262683 h 1262683"/>
                <a:gd name="connsiteX5" fmla="*/ 4822 w 2441253"/>
                <a:gd name="connsiteY5" fmla="*/ 1084238 h 1262683"/>
                <a:gd name="connsiteX6" fmla="*/ 12531 w 2441253"/>
                <a:gd name="connsiteY6" fmla="*/ 1042801 h 1262683"/>
                <a:gd name="connsiteX7" fmla="*/ 2259949 w 2441253"/>
                <a:gd name="connsiteY7" fmla="*/ 0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53" h="1262683">
                  <a:moveTo>
                    <a:pt x="2259949" y="0"/>
                  </a:moveTo>
                  <a:cubicBezTo>
                    <a:pt x="2316574" y="30181"/>
                    <a:pt x="2370404" y="65103"/>
                    <a:pt x="2420884" y="104336"/>
                  </a:cubicBezTo>
                  <a:lnTo>
                    <a:pt x="2441253" y="123168"/>
                  </a:lnTo>
                  <a:lnTo>
                    <a:pt x="2441253" y="1262683"/>
                  </a:lnTo>
                  <a:lnTo>
                    <a:pt x="0" y="1262683"/>
                  </a:lnTo>
                  <a:lnTo>
                    <a:pt x="4822" y="1084238"/>
                  </a:lnTo>
                  <a:cubicBezTo>
                    <a:pt x="6564" y="1070288"/>
                    <a:pt x="9144" y="1056448"/>
                    <a:pt x="12531" y="1042801"/>
                  </a:cubicBezTo>
                  <a:cubicBezTo>
                    <a:pt x="957115" y="1109515"/>
                    <a:pt x="1727208" y="822055"/>
                    <a:pt x="2259949" y="0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4B1B4A-0F04-4A3F-A815-0309FFA24BD0}"/>
                </a:ext>
              </a:extLst>
            </p:cNvPr>
            <p:cNvSpPr/>
            <p:nvPr/>
          </p:nvSpPr>
          <p:spPr>
            <a:xfrm>
              <a:off x="10599595" y="1126523"/>
              <a:ext cx="809005" cy="1704299"/>
            </a:xfrm>
            <a:custGeom>
              <a:avLst/>
              <a:gdLst>
                <a:gd name="connsiteX0" fmla="*/ 1018170 w 1039554"/>
                <a:gd name="connsiteY0" fmla="*/ -223 h 2189988"/>
                <a:gd name="connsiteX1" fmla="*/ 51668 w 1039554"/>
                <a:gd name="connsiteY1" fmla="*/ 2189765 h 2189988"/>
                <a:gd name="connsiteX2" fmla="*/ 1018170 w 1039554"/>
                <a:gd name="connsiteY2" fmla="*/ -223 h 21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54" h="2189988">
                  <a:moveTo>
                    <a:pt x="1018170" y="-223"/>
                  </a:moveTo>
                  <a:cubicBezTo>
                    <a:pt x="1138851" y="946276"/>
                    <a:pt x="738135" y="1830958"/>
                    <a:pt x="51668" y="2189765"/>
                  </a:cubicBezTo>
                  <a:cubicBezTo>
                    <a:pt x="-165598" y="1425384"/>
                    <a:pt x="329322" y="299529"/>
                    <a:pt x="1018170" y="-223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B24319-5965-40FD-9C1B-C8EAE6FBC871}"/>
                </a:ext>
              </a:extLst>
            </p:cNvPr>
            <p:cNvSpPr/>
            <p:nvPr/>
          </p:nvSpPr>
          <p:spPr>
            <a:xfrm>
              <a:off x="9973011" y="2809612"/>
              <a:ext cx="1723793" cy="737892"/>
            </a:xfrm>
            <a:custGeom>
              <a:avLst/>
              <a:gdLst>
                <a:gd name="connsiteX0" fmla="*/ 845860 w 2215038"/>
                <a:gd name="connsiteY0" fmla="*/ 185337 h 948176"/>
                <a:gd name="connsiteX1" fmla="*/ 2214984 w 2215038"/>
                <a:gd name="connsiteY1" fmla="*/ 68084 h 948176"/>
                <a:gd name="connsiteX2" fmla="*/ -55 w 2215038"/>
                <a:gd name="connsiteY2" fmla="*/ 909523 h 948176"/>
                <a:gd name="connsiteX3" fmla="*/ 686317 w 2215038"/>
                <a:gd name="connsiteY3" fmla="*/ 268585 h 948176"/>
                <a:gd name="connsiteX4" fmla="*/ 907773 w 2215038"/>
                <a:gd name="connsiteY4" fmla="*/ 516711 h 948176"/>
                <a:gd name="connsiteX5" fmla="*/ 932347 w 2215038"/>
                <a:gd name="connsiteY5" fmla="*/ 507186 h 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038" h="948176">
                  <a:moveTo>
                    <a:pt x="845860" y="185337"/>
                  </a:moveTo>
                  <a:cubicBezTo>
                    <a:pt x="1288678" y="-11545"/>
                    <a:pt x="1744544" y="-53645"/>
                    <a:pt x="2214984" y="68084"/>
                  </a:cubicBezTo>
                  <a:cubicBezTo>
                    <a:pt x="2043534" y="569480"/>
                    <a:pt x="663266" y="1096022"/>
                    <a:pt x="-55" y="909523"/>
                  </a:cubicBezTo>
                  <a:cubicBezTo>
                    <a:pt x="177301" y="637298"/>
                    <a:pt x="404377" y="423748"/>
                    <a:pt x="686317" y="268585"/>
                  </a:cubicBezTo>
                  <a:lnTo>
                    <a:pt x="907773" y="516711"/>
                  </a:lnTo>
                  <a:lnTo>
                    <a:pt x="932347" y="507186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08AC0-CA63-455C-BE73-4449B0544490}"/>
                </a:ext>
              </a:extLst>
            </p:cNvPr>
            <p:cNvSpPr/>
            <p:nvPr/>
          </p:nvSpPr>
          <p:spPr>
            <a:xfrm>
              <a:off x="9185278" y="2520699"/>
              <a:ext cx="1150579" cy="535782"/>
            </a:xfrm>
            <a:custGeom>
              <a:avLst/>
              <a:gdLst>
                <a:gd name="connsiteX0" fmla="*/ 1478416 w 1478470"/>
                <a:gd name="connsiteY0" fmla="*/ 638975 h 688469"/>
                <a:gd name="connsiteX1" fmla="*/ -55 w 1478470"/>
                <a:gd name="connsiteY1" fmla="*/ 50520 h 688469"/>
                <a:gd name="connsiteX2" fmla="*/ 1478416 w 1478470"/>
                <a:gd name="connsiteY2" fmla="*/ 638975 h 6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470" h="688469">
                  <a:moveTo>
                    <a:pt x="1478416" y="638975"/>
                  </a:moveTo>
                  <a:cubicBezTo>
                    <a:pt x="923965" y="813187"/>
                    <a:pt x="298840" y="503815"/>
                    <a:pt x="-55" y="50520"/>
                  </a:cubicBezTo>
                  <a:cubicBezTo>
                    <a:pt x="445906" y="-109976"/>
                    <a:pt x="1103702" y="116719"/>
                    <a:pt x="1478416" y="638975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403681-27BD-4429-BEF0-A0C7AD133810}"/>
                </a:ext>
              </a:extLst>
            </p:cNvPr>
            <p:cNvSpPr/>
            <p:nvPr/>
          </p:nvSpPr>
          <p:spPr>
            <a:xfrm>
              <a:off x="10218442" y="2517270"/>
              <a:ext cx="480186" cy="694558"/>
            </a:xfrm>
            <a:custGeom>
              <a:avLst/>
              <a:gdLst>
                <a:gd name="connsiteX0" fmla="*/ 530488 w 617029"/>
                <a:gd name="connsiteY0" fmla="*/ 560990 h 892492"/>
                <a:gd name="connsiteX1" fmla="*/ 616975 w 617029"/>
                <a:gd name="connsiteY1" fmla="*/ 882745 h 892492"/>
                <a:gd name="connsiteX2" fmla="*/ 592400 w 617029"/>
                <a:gd name="connsiteY2" fmla="*/ 892270 h 892492"/>
                <a:gd name="connsiteX3" fmla="*/ 370944 w 617029"/>
                <a:gd name="connsiteY3" fmla="*/ 644143 h 892492"/>
                <a:gd name="connsiteX4" fmla="*/ 44141 w 617029"/>
                <a:gd name="connsiteY4" fmla="*/ 291052 h 892492"/>
                <a:gd name="connsiteX5" fmla="*/ -55 w 617029"/>
                <a:gd name="connsiteY5" fmla="*/ 241998 h 892492"/>
                <a:gd name="connsiteX6" fmla="*/ 255025 w 617029"/>
                <a:gd name="connsiteY6" fmla="*/ -223 h 8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029" h="892492">
                  <a:moveTo>
                    <a:pt x="530488" y="560990"/>
                  </a:moveTo>
                  <a:lnTo>
                    <a:pt x="616975" y="882745"/>
                  </a:lnTo>
                  <a:lnTo>
                    <a:pt x="592400" y="892270"/>
                  </a:lnTo>
                  <a:lnTo>
                    <a:pt x="370944" y="644143"/>
                  </a:lnTo>
                  <a:lnTo>
                    <a:pt x="44141" y="291052"/>
                  </a:lnTo>
                  <a:cubicBezTo>
                    <a:pt x="30901" y="276669"/>
                    <a:pt x="17947" y="262000"/>
                    <a:pt x="-55" y="241998"/>
                  </a:cubicBezTo>
                  <a:lnTo>
                    <a:pt x="255025" y="-223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3546DAF1-11E8-211D-D57F-78DB75B7E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FD81D-128D-D766-DFCF-91208E0E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938339"/>
            <a:ext cx="10515600" cy="1179236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 BEHAVIOR &amp;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997DC-27E2-6F5C-5B3D-FED7D50DD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00" y="3676164"/>
            <a:ext cx="9702800" cy="558798"/>
          </a:xfrm>
          <a:solidFill>
            <a:srgbClr val="C00000"/>
          </a:solidFill>
        </p:spPr>
        <p:txBody>
          <a:bodyPr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DID BEHAVIOR CHANGE AS A RESULT OF THE LEARNING?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24F6FE-8AA5-7C7D-B15E-64D962D80A1E}"/>
              </a:ext>
            </a:extLst>
          </p:cNvPr>
          <p:cNvSpPr txBox="1">
            <a:spLocks/>
          </p:cNvSpPr>
          <p:nvPr/>
        </p:nvSpPr>
        <p:spPr>
          <a:xfrm>
            <a:off x="1422400" y="4501469"/>
            <a:ext cx="9702800" cy="55879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DID THE BEHAVIOR HAVE A </a:t>
            </a:r>
            <a:r>
              <a:rPr lang="en-US" sz="2800" i="1" dirty="0">
                <a:solidFill>
                  <a:schemeClr val="bg1"/>
                </a:solidFill>
              </a:rPr>
              <a:t>VISIBLE</a:t>
            </a:r>
            <a:r>
              <a:rPr lang="en-US" sz="2800" dirty="0">
                <a:solidFill>
                  <a:schemeClr val="bg1"/>
                </a:solidFill>
              </a:rPr>
              <a:t> IMPACT ON THE WORK?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96E779-D4D7-EDF9-733A-2315B5F541F7}"/>
              </a:ext>
            </a:extLst>
          </p:cNvPr>
          <p:cNvSpPr/>
          <p:nvPr/>
        </p:nvSpPr>
        <p:spPr>
          <a:xfrm>
            <a:off x="1003909" y="3626060"/>
            <a:ext cx="651353" cy="6513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1B9483-FC31-C4A4-E4D8-D5A63E3CB853}"/>
              </a:ext>
            </a:extLst>
          </p:cNvPr>
          <p:cNvSpPr/>
          <p:nvPr/>
        </p:nvSpPr>
        <p:spPr>
          <a:xfrm>
            <a:off x="1003909" y="4435776"/>
            <a:ext cx="651353" cy="6513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A1320A1-5E12-9B33-F542-61C0A73BB2F4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ea typeface="Eb Garamond"/>
                <a:cs typeface="+mn-lt"/>
              </a:rPr>
              <a:t>ASK LEARNERS  </a:t>
            </a:r>
          </a:p>
          <a:p>
            <a:pPr algn="ctr"/>
            <a:r>
              <a:rPr lang="en-GB" sz="2000" dirty="0">
                <a:solidFill>
                  <a:srgbClr val="FFC000"/>
                </a:solidFill>
                <a:ea typeface="Eb Garamond"/>
                <a:cs typeface="+mn-lt"/>
              </a:rPr>
              <a:t>AND LEADERS OF LEARNERS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5E8796-A5D2-FD26-F0C1-F2E9BD830133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F2ECD5-0574-5C07-A452-6851E8474F6C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4C08A-F2FC-4094-E9D5-4D3C85126F46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58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eramic, cup, vase, porcelain&#10;&#10;Description automatically generated">
            <a:extLst>
              <a:ext uri="{FF2B5EF4-FFF2-40B4-BE49-F238E27FC236}">
                <a16:creationId xmlns:a16="http://schemas.microsoft.com/office/drawing/2014/main" id="{A3FC52A7-0FF9-7AD9-AE60-A6165F3A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8052F57E-6E0E-675B-857D-3306C595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QUANTIFYING THE VALUE OF A “SOFT” SKILL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ACBD05E-AC8C-90DF-C0C4-97C31F61D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1830"/>
            <a:ext cx="9144000" cy="704919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PEOPLE LIKE TO SAY IT CAN’T BE DONE. PEOPLE ARE WRONG.</a:t>
            </a:r>
          </a:p>
        </p:txBody>
      </p:sp>
    </p:spTree>
    <p:extLst>
      <p:ext uri="{BB962C8B-B14F-4D97-AF65-F5344CB8AC3E}">
        <p14:creationId xmlns:p14="http://schemas.microsoft.com/office/powerpoint/2010/main" val="30604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8F6C92F-0107-4A79-9407-8D040B1316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9" r="11511"/>
          <a:stretch/>
        </p:blipFill>
        <p:spPr>
          <a:xfrm>
            <a:off x="6261099" y="79368"/>
            <a:ext cx="5848350" cy="6648449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C58826-7F1B-4B48-A545-5FD62A3B0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518" y="1074796"/>
            <a:ext cx="3670663" cy="1037827"/>
          </a:xfrm>
        </p:spPr>
        <p:txBody>
          <a:bodyPr/>
          <a:lstStyle/>
          <a:p>
            <a:r>
              <a:rPr lang="en-US" sz="5400" dirty="0"/>
              <a:t>THE ROI FORMULA: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726B-9F0D-46BD-8127-1E3F67179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518" y="3006186"/>
            <a:ext cx="3965682" cy="595312"/>
          </a:xfrm>
        </p:spPr>
        <p:txBody>
          <a:bodyPr/>
          <a:lstStyle/>
          <a:p>
            <a:r>
              <a:rPr lang="en-US" dirty="0"/>
              <a:t>GROSS RETURN - COST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D957C9-4B1E-4D4E-BFF9-C9961AB0A7B5}"/>
              </a:ext>
            </a:extLst>
          </p:cNvPr>
          <p:cNvSpPr txBox="1">
            <a:spLocks/>
          </p:cNvSpPr>
          <p:nvPr/>
        </p:nvSpPr>
        <p:spPr>
          <a:xfrm>
            <a:off x="301518" y="3715798"/>
            <a:ext cx="39656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2E6F4B-FEA0-41FC-BB91-0D0AFBA31320}"/>
              </a:ext>
            </a:extLst>
          </p:cNvPr>
          <p:cNvSpPr txBox="1">
            <a:spLocks/>
          </p:cNvSpPr>
          <p:nvPr/>
        </p:nvSpPr>
        <p:spPr>
          <a:xfrm>
            <a:off x="4048554" y="3341942"/>
            <a:ext cx="16034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 100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00F753-F386-4B06-8903-453AEB362A19}"/>
              </a:ext>
            </a:extLst>
          </p:cNvPr>
          <p:cNvCxnSpPr/>
          <p:nvPr/>
        </p:nvCxnSpPr>
        <p:spPr>
          <a:xfrm>
            <a:off x="301518" y="3639598"/>
            <a:ext cx="39656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ir, outdoor, step, set&#10;&#10;Description automatically generated">
            <a:extLst>
              <a:ext uri="{FF2B5EF4-FFF2-40B4-BE49-F238E27FC236}">
                <a16:creationId xmlns:a16="http://schemas.microsoft.com/office/drawing/2014/main" id="{58B6E16E-366C-4F41-A3E3-3D946504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8A02B-7205-4999-A6B3-7B18D3EF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779792" cy="287020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GET THE TRUE COST OF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36B13-B017-4609-907A-5338DDDB1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70201"/>
            <a:ext cx="2779792" cy="1392356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INCLUDE EVERY COST YOU CAN THINK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FC64B-5A67-4448-81BB-520106B5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92" y="0"/>
            <a:ext cx="941220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41563-D801-4A5E-8D56-6AA3180ADEAF}"/>
              </a:ext>
            </a:extLst>
          </p:cNvPr>
          <p:cNvSpPr txBox="1"/>
          <p:nvPr/>
        </p:nvSpPr>
        <p:spPr>
          <a:xfrm>
            <a:off x="5785160" y="644250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“Cost Of Learning”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9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15E7F-398C-4F7C-B2AA-8E858526B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6F48-36EF-4BF8-8770-392F4F48AE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27823" y="3620459"/>
            <a:ext cx="488954" cy="48895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EF417-88F2-4FB8-8B00-7173107BB65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321552" y="3508227"/>
            <a:ext cx="4615751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b="1" dirty="0"/>
              <a:t>Only quantifiable values are calculated</a:t>
            </a:r>
            <a:r>
              <a:rPr lang="en-US" sz="1900" dirty="0"/>
              <a:t>. Intangible benefits certainly have value but are not included in ROI calculations.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0D4EA-A71B-46C7-AF1D-7D83753D733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62E3FE-DD85-4AE2-B53E-7FE5110F349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>
            <a:noAutofit/>
          </a:bodyPr>
          <a:lstStyle/>
          <a:p>
            <a:pPr marL="228600" indent="0"/>
            <a:r>
              <a:rPr lang="en-US" sz="1900" b="1" dirty="0"/>
              <a:t>No value can be assumed.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dirty="0"/>
              <a:t>If a value is not reported, zero value is counted.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0FC1FE-8EB2-4B57-884B-87E292E9E6B6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14" name="Picture Placeholder 13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FFFF1765-3B0C-4D56-A959-67AD430E88DF}"/>
              </a:ext>
            </a:extLst>
          </p:cNvPr>
          <p:cNvPicPr>
            <a:picLocks noGrp="1" noChangeAspect="1"/>
          </p:cNvPicPr>
          <p:nvPr>
            <p:ph type="pic" idx="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30893-6192-4D48-B567-CEC0A368F9B9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508000" y="993773"/>
            <a:ext cx="3184526" cy="234632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/>
            <a:r>
              <a:rPr lang="en-US" sz="4800" dirty="0">
                <a:latin typeface="+mj-lt"/>
              </a:rPr>
              <a:t>RETURNS</a:t>
            </a:r>
          </a:p>
          <a:p>
            <a:pPr marL="0" indent="0" algn="ctr"/>
            <a:r>
              <a:rPr lang="en-US" dirty="0">
                <a:latin typeface="+mj-lt"/>
              </a:rPr>
              <a:t>MUST BE </a:t>
            </a:r>
            <a:r>
              <a:rPr lang="en-US" sz="4800" dirty="0">
                <a:latin typeface="+mj-lt"/>
              </a:rPr>
              <a:t>CREDIBLE</a:t>
            </a:r>
            <a:r>
              <a:rPr lang="en-US" sz="4400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D44CA6-BFF0-4E15-B947-597D7FD54E92}"/>
              </a:ext>
            </a:extLst>
          </p:cNvPr>
          <p:cNvSpPr>
            <a:spLocks noGrp="1"/>
          </p:cNvSpPr>
          <p:nvPr>
            <p:ph type="body" idx="9"/>
          </p:nvPr>
        </p:nvSpPr>
        <p:spPr>
          <a:xfrm>
            <a:off x="698362" y="4037634"/>
            <a:ext cx="2927351" cy="1309207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3D36B6-7419-487B-A613-980E0C5FC6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21552" y="1287941"/>
            <a:ext cx="4870448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b="1" dirty="0"/>
              <a:t>Estimates must be corrected for confidence. </a:t>
            </a:r>
            <a:r>
              <a:rPr lang="en-US" sz="1900" dirty="0"/>
              <a:t>If a resource is 50% confident, include 50% of their estimate.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7A9825-07CA-484D-A53A-352CA2085A7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20000"/>
          </a:bodyPr>
          <a:lstStyle/>
          <a:p>
            <a:pPr marL="228600" indent="0"/>
            <a:r>
              <a:rPr lang="en-US" b="1" dirty="0"/>
              <a:t>Ask for examples. </a:t>
            </a:r>
            <a:br>
              <a:rPr lang="en-US" dirty="0"/>
            </a:br>
            <a:r>
              <a:rPr lang="en-US" dirty="0"/>
              <a:t>Without examples, improvement measurements can be hard to trust. </a:t>
            </a:r>
          </a:p>
        </p:txBody>
      </p:sp>
      <p:sp>
        <p:nvSpPr>
          <p:cNvPr id="15" name="Google Shape;216;p8">
            <a:extLst>
              <a:ext uri="{FF2B5EF4-FFF2-40B4-BE49-F238E27FC236}">
                <a16:creationId xmlns:a16="http://schemas.microsoft.com/office/drawing/2014/main" id="{0A2B404C-67DC-4E91-A209-808089007AA8}"/>
              </a:ext>
            </a:extLst>
          </p:cNvPr>
          <p:cNvSpPr txBox="1">
            <a:spLocks/>
          </p:cNvSpPr>
          <p:nvPr/>
        </p:nvSpPr>
        <p:spPr>
          <a:xfrm>
            <a:off x="900111" y="4672620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</a:pPr>
            <a:r>
              <a:rPr lang="en-US" sz="1900" dirty="0">
                <a:solidFill>
                  <a:schemeClr val="bg1"/>
                </a:solidFill>
              </a:rPr>
              <a:t>“How confident are you that the effect was due to training?”</a:t>
            </a:r>
          </a:p>
        </p:txBody>
      </p:sp>
      <p:sp>
        <p:nvSpPr>
          <p:cNvPr id="16" name="Google Shape;216;p8">
            <a:extLst>
              <a:ext uri="{FF2B5EF4-FFF2-40B4-BE49-F238E27FC236}">
                <a16:creationId xmlns:a16="http://schemas.microsoft.com/office/drawing/2014/main" id="{B2B6B7F0-A38F-4D0D-8BD5-D27D5CDC252E}"/>
              </a:ext>
            </a:extLst>
          </p:cNvPr>
          <p:cNvSpPr txBox="1">
            <a:spLocks/>
          </p:cNvSpPr>
          <p:nvPr/>
        </p:nvSpPr>
        <p:spPr>
          <a:xfrm>
            <a:off x="900111" y="3502487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defPPr>
              <a:defRPr lang="en-US"/>
            </a:defPPr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1900" b="0">
                <a:solidFill>
                  <a:schemeClr val="bg1"/>
                </a:solidFill>
              </a:defRPr>
            </a:lvl1pPr>
            <a:lvl2pPr marL="914400" lvl="1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/>
            </a:lvl2pPr>
            <a:lvl3pPr marL="1371600" lvl="2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/>
            </a:lvl3pPr>
            <a:lvl4pPr marL="1828800" lvl="3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4pPr>
            <a:lvl5pPr marL="2286000" lvl="4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5pPr>
            <a:lvl6pPr marL="2743200" lvl="5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6pPr>
            <a:lvl7pPr marL="3200400" lvl="6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7pPr>
            <a:lvl8pPr marL="3657600" lvl="7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8pPr>
            <a:lvl9pPr marL="4114800" lvl="8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  <a:p>
            <a:r>
              <a:rPr lang="en-US" dirty="0"/>
              <a:t>“How confident are you in the accuracy of that estimate?”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build="p"/>
      <p:bldP spid="5" grpId="0" uiExpand="1" build="p" animBg="1"/>
      <p:bldP spid="6" grpId="0" build="p"/>
      <p:bldP spid="7" grpId="0" uiExpand="1" build="p" animBg="1"/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84225" y="576877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4000" b="1" dirty="0">
                <a:solidFill>
                  <a:schemeClr val="lt1"/>
                </a:solidFill>
              </a:rPr>
              <a:t>MEASUR</a:t>
            </a:r>
            <a:r>
              <a:rPr lang="en-US" sz="4000" dirty="0"/>
              <a:t>ING FOR TIME SAVED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84225" y="2611116"/>
            <a:ext cx="2927351" cy="875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 dirty="0"/>
              <a:t>ASK FOR AND REPORT EXAMPLES! </a:t>
            </a:r>
            <a:endParaRPr lang="en-US" sz="1800" dirty="0"/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85055" y="1505966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Time Saved: </a:t>
            </a:r>
            <a:br>
              <a:rPr lang="en-US" b="1" dirty="0"/>
            </a:br>
            <a:r>
              <a:rPr lang="en-US" dirty="0"/>
              <a:t>How much time do you save as a result of your behavior changes??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4934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17;p8">
            <a:extLst>
              <a:ext uri="{FF2B5EF4-FFF2-40B4-BE49-F238E27FC236}">
                <a16:creationId xmlns:a16="http://schemas.microsoft.com/office/drawing/2014/main" id="{4DE435FB-C6A1-4490-8BEC-E4DAB3B0235A}"/>
              </a:ext>
            </a:extLst>
          </p:cNvPr>
          <p:cNvSpPr txBox="1">
            <a:spLocks/>
          </p:cNvSpPr>
          <p:nvPr/>
        </p:nvSpPr>
        <p:spPr>
          <a:xfrm>
            <a:off x="7385055" y="2997201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3600" b="1" dirty="0"/>
              <a:t>Time Saved for Others  </a:t>
            </a:r>
            <a:br>
              <a:rPr lang="en-US" b="1" dirty="0"/>
            </a:br>
            <a:r>
              <a:rPr lang="en-US" dirty="0"/>
              <a:t>How much time do </a:t>
            </a:r>
            <a:r>
              <a:rPr lang="en-US" b="1" dirty="0"/>
              <a:t>others</a:t>
            </a:r>
            <a:r>
              <a:rPr lang="en-US" dirty="0"/>
              <a:t> save as a result of your behavior changes?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25" name="Google Shape;219;p8">
            <a:extLst>
              <a:ext uri="{FF2B5EF4-FFF2-40B4-BE49-F238E27FC236}">
                <a16:creationId xmlns:a16="http://schemas.microsoft.com/office/drawing/2014/main" id="{BCFE9F23-851B-4C3E-83A3-C3CEFB19DD16}"/>
              </a:ext>
            </a:extLst>
          </p:cNvPr>
          <p:cNvSpPr/>
          <p:nvPr/>
        </p:nvSpPr>
        <p:spPr>
          <a:xfrm>
            <a:off x="6727823" y="299720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Google Shape;217;p8">
            <a:extLst>
              <a:ext uri="{FF2B5EF4-FFF2-40B4-BE49-F238E27FC236}">
                <a16:creationId xmlns:a16="http://schemas.microsoft.com/office/drawing/2014/main" id="{B06F2942-A4F1-C383-FA80-F9671F00FDB8}"/>
              </a:ext>
            </a:extLst>
          </p:cNvPr>
          <p:cNvSpPr txBox="1">
            <a:spLocks/>
          </p:cNvSpPr>
          <p:nvPr/>
        </p:nvSpPr>
        <p:spPr>
          <a:xfrm>
            <a:off x="7385055" y="4427608"/>
            <a:ext cx="4349748" cy="1384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3600" b="1" dirty="0"/>
              <a:t>Confidence:</a:t>
            </a:r>
            <a:br>
              <a:rPr lang="en-US" b="1" dirty="0"/>
            </a:br>
            <a:r>
              <a:rPr lang="en-US" dirty="0"/>
              <a:t>How confident are you that you’re saving at least that much time? Reduce any estimates by the confidence rating.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3" name="Google Shape;219;p8">
            <a:extLst>
              <a:ext uri="{FF2B5EF4-FFF2-40B4-BE49-F238E27FC236}">
                <a16:creationId xmlns:a16="http://schemas.microsoft.com/office/drawing/2014/main" id="{4C01C65E-8CD5-1EF8-8E61-837CABC22C45}"/>
              </a:ext>
            </a:extLst>
          </p:cNvPr>
          <p:cNvSpPr/>
          <p:nvPr/>
        </p:nvSpPr>
        <p:spPr>
          <a:xfrm>
            <a:off x="6727823" y="442760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0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uild="p"/>
      <p:bldP spid="219" grpId="0" animBg="1"/>
      <p:bldP spid="24" grpId="0"/>
      <p:bldP spid="25" grpId="0" animBg="1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0CF22535-6074-D519-4D65-0EA067E60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417B6B-219E-CE15-196A-1E27A2757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097" y="1129428"/>
            <a:ext cx="11025807" cy="96427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/>
              <a:t>Example time measurement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B93589-8D40-AD5E-7584-3F80916AB0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5" y="5049791"/>
            <a:ext cx="4995302" cy="64204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/>
              <a:t>Gross return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9F29ADF-4987-8F29-BF88-B8D2FF90A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42856"/>
              </p:ext>
            </p:extLst>
          </p:nvPr>
        </p:nvGraphicFramePr>
        <p:xfrm>
          <a:off x="583096" y="2019433"/>
          <a:ext cx="11025808" cy="2140353"/>
        </p:xfrm>
        <a:graphic>
          <a:graphicData uri="http://schemas.openxmlformats.org/drawingml/2006/table">
            <a:tbl>
              <a:tblPr firstRow="1" firstCol="1" bandRow="1"/>
              <a:tblGrid>
                <a:gridCol w="2756026">
                  <a:extLst>
                    <a:ext uri="{9D8B030D-6E8A-4147-A177-3AD203B41FA5}">
                      <a16:colId xmlns:a16="http://schemas.microsoft.com/office/drawing/2014/main" val="2930201406"/>
                    </a:ext>
                  </a:extLst>
                </a:gridCol>
                <a:gridCol w="2756026">
                  <a:extLst>
                    <a:ext uri="{9D8B030D-6E8A-4147-A177-3AD203B41FA5}">
                      <a16:colId xmlns:a16="http://schemas.microsoft.com/office/drawing/2014/main" val="1759004303"/>
                    </a:ext>
                  </a:extLst>
                </a:gridCol>
                <a:gridCol w="2756878">
                  <a:extLst>
                    <a:ext uri="{9D8B030D-6E8A-4147-A177-3AD203B41FA5}">
                      <a16:colId xmlns:a16="http://schemas.microsoft.com/office/drawing/2014/main" val="779000203"/>
                    </a:ext>
                  </a:extLst>
                </a:gridCol>
                <a:gridCol w="2756878">
                  <a:extLst>
                    <a:ext uri="{9D8B030D-6E8A-4147-A177-3AD203B41FA5}">
                      <a16:colId xmlns:a16="http://schemas.microsoft.com/office/drawing/2014/main" val="809271544"/>
                    </a:ext>
                  </a:extLst>
                </a:gridCol>
              </a:tblGrid>
              <a:tr h="13423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 of time saved </a:t>
                      </a:r>
                      <a:b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(minutes per day)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Confidence in estimate (%)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Corrected Estimate </a:t>
                      </a:r>
                      <a:b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(estimate *confidence %)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 saved per year </a:t>
                      </a:r>
                      <a:br>
                        <a:rPr lang="en-US" sz="28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(corrected estimate / 60) * 240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99965"/>
                  </a:ext>
                </a:extLst>
              </a:tr>
              <a:tr h="738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352033"/>
                  </a:ext>
                </a:extLst>
              </a:tr>
            </a:tbl>
          </a:graphicData>
        </a:graphic>
      </p:graphicFrame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934D4AC-B908-0A63-6926-64A7E37D37A6}"/>
              </a:ext>
            </a:extLst>
          </p:cNvPr>
          <p:cNvSpPr txBox="1">
            <a:spLocks/>
          </p:cNvSpPr>
          <p:nvPr/>
        </p:nvSpPr>
        <p:spPr>
          <a:xfrm>
            <a:off x="3657085" y="5691835"/>
            <a:ext cx="4995302" cy="44245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$2,000 </a:t>
            </a:r>
            <a:r>
              <a:rPr lang="en-US" sz="1800" b="1" dirty="0"/>
              <a:t>(@ $100/</a:t>
            </a:r>
            <a:r>
              <a:rPr lang="en-US" sz="1800" b="1" dirty="0" err="1"/>
              <a:t>hr</a:t>
            </a:r>
            <a:r>
              <a:rPr lang="en-US" sz="1800" b="1" dirty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26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3C554CEB-B9CF-5C2B-4928-D6028A135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F9761-FAA6-F2A5-7C95-C289553B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1579"/>
            <a:ext cx="10515600" cy="851304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EMPLOYEES HAVE MORE VALUE THAN OTHERS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C8E270-64CB-BE9F-CD53-FDDACED8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3358"/>
            <a:ext cx="10512424" cy="573522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+mj-lt"/>
              </a:rPr>
              <a:t>EVEN WITH THE SAME: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531DE-B529-379A-3CEA-CB4D98B75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7270"/>
            <a:ext cx="5157787" cy="368458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EXPERIENCE</a:t>
            </a:r>
          </a:p>
          <a:p>
            <a:pPr>
              <a:buBlip>
                <a:blip r:embed="rId3"/>
              </a:buBlip>
            </a:pPr>
            <a:r>
              <a:rPr lang="en-US" dirty="0"/>
              <a:t>EDUCATION </a:t>
            </a:r>
          </a:p>
          <a:p>
            <a:pPr>
              <a:buBlip>
                <a:blip r:embed="rId3"/>
              </a:buBlip>
            </a:pPr>
            <a:r>
              <a:rPr lang="en-US" dirty="0"/>
              <a:t>INTELLIGENCE </a:t>
            </a:r>
          </a:p>
          <a:p>
            <a:pPr>
              <a:buBlip>
                <a:blip r:embed="rId3"/>
              </a:buBlip>
            </a:pPr>
            <a:r>
              <a:rPr lang="en-US" dirty="0"/>
              <a:t>BACKGROUND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3DB4E2-499E-CAFD-0BE8-79B4CC08C808}"/>
              </a:ext>
            </a:extLst>
          </p:cNvPr>
          <p:cNvGrpSpPr/>
          <p:nvPr/>
        </p:nvGrpSpPr>
        <p:grpSpPr>
          <a:xfrm>
            <a:off x="879070" y="4653513"/>
            <a:ext cx="10314119" cy="1428734"/>
            <a:chOff x="879070" y="5011318"/>
            <a:chExt cx="10314119" cy="1428734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4A8E808D-2F4E-82BB-9C12-EFA737E44C26}"/>
                </a:ext>
              </a:extLst>
            </p:cNvPr>
            <p:cNvSpPr txBox="1">
              <a:spLocks/>
            </p:cNvSpPr>
            <p:nvPr/>
          </p:nvSpPr>
          <p:spPr>
            <a:xfrm>
              <a:off x="879070" y="5011318"/>
              <a:ext cx="10314118" cy="700368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6AA8B127-6F9C-682A-DC6B-7EB929FC360B}"/>
                </a:ext>
              </a:extLst>
            </p:cNvPr>
            <p:cNvSpPr txBox="1">
              <a:spLocks/>
            </p:cNvSpPr>
            <p:nvPr/>
          </p:nvSpPr>
          <p:spPr>
            <a:xfrm>
              <a:off x="879070" y="5711685"/>
              <a:ext cx="10314119" cy="728367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bg1"/>
                  </a:solidFill>
                </a:rPr>
                <a:t>THEY ARE MORE SKILLED IN KEY COMPETENCIES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7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E391E11B-DF19-DF38-9169-C53CA22F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ED800C-546C-554C-2850-F36138E9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44" y="2187621"/>
            <a:ext cx="7570580" cy="779046"/>
          </a:xfrm>
          <a:solidFill>
            <a:srgbClr val="C00000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OF KEY COMPETENCIES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0D2C66C9-880D-E8BC-EFB7-32992CE0C03A}"/>
              </a:ext>
            </a:extLst>
          </p:cNvPr>
          <p:cNvSpPr txBox="1">
            <a:spLocks/>
          </p:cNvSpPr>
          <p:nvPr/>
        </p:nvSpPr>
        <p:spPr>
          <a:xfrm>
            <a:off x="2342044" y="1094797"/>
            <a:ext cx="7570580" cy="108647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CALCULATE THE VALUE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731FA-CBC1-22DC-4FE8-A98E8CF9803F}"/>
              </a:ext>
            </a:extLst>
          </p:cNvPr>
          <p:cNvGrpSpPr/>
          <p:nvPr/>
        </p:nvGrpSpPr>
        <p:grpSpPr>
          <a:xfrm>
            <a:off x="2342044" y="3507392"/>
            <a:ext cx="2391178" cy="2094718"/>
            <a:chOff x="2914920" y="3575910"/>
            <a:chExt cx="2391178" cy="2094718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00A5DEF5-F052-99F2-68CB-CB11AF1E06AD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DETERMINE KEY COMPETENCIES FOR A ROLE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EA8E8CD7-932B-5FB1-B05D-112863564255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1.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46B071-EB02-080F-E8B7-2FF97E908ADE}"/>
              </a:ext>
            </a:extLst>
          </p:cNvPr>
          <p:cNvGrpSpPr/>
          <p:nvPr/>
        </p:nvGrpSpPr>
        <p:grpSpPr>
          <a:xfrm>
            <a:off x="4931745" y="3494140"/>
            <a:ext cx="2391178" cy="2094718"/>
            <a:chOff x="2914920" y="3575910"/>
            <a:chExt cx="2391178" cy="2094718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878E1BCD-F0B9-ACC7-7605-DF9E4FC6F8CF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DETERMINE 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+mj-lt"/>
                </a:rPr>
                <a:t>% OF  COMPETENCY’S RESPONSIBILITY FOR SUCCESS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32626226-C428-795B-AB15-2084C1B706FF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2.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B7F2C2-F7F9-5304-8F98-46B39B0DDEF9}"/>
              </a:ext>
            </a:extLst>
          </p:cNvPr>
          <p:cNvGrpSpPr/>
          <p:nvPr/>
        </p:nvGrpSpPr>
        <p:grpSpPr>
          <a:xfrm>
            <a:off x="7593494" y="3507392"/>
            <a:ext cx="2391178" cy="2094718"/>
            <a:chOff x="2914920" y="3575910"/>
            <a:chExt cx="2391178" cy="209471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3A51D9AC-F499-EC13-62A4-B1E6A87C62E9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MULTIPLY % VS. SALARY TO GET VALUE OF COMPETENCY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7AC39A2C-23B2-CE70-79E1-4D06D7651130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3. </a:t>
              </a:r>
            </a:p>
          </p:txBody>
        </p: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6C026208-6677-EE42-C1F2-B9D293CAB4F7}"/>
              </a:ext>
            </a:extLst>
          </p:cNvPr>
          <p:cNvSpPr txBox="1">
            <a:spLocks/>
          </p:cNvSpPr>
          <p:nvPr/>
        </p:nvSpPr>
        <p:spPr>
          <a:xfrm>
            <a:off x="2342043" y="748690"/>
            <a:ext cx="7570580" cy="44622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27147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FDD69-087A-41AF-8999-F941FCADB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506" y="1386522"/>
            <a:ext cx="2927351" cy="2276811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/>
              <a:t>MEASURE THE VALUE OF COMPETENCY GAIN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5C8E50-B07B-4341-8544-1D1718F8E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06" y="3663333"/>
            <a:ext cx="2927351" cy="1326767"/>
          </a:xfrm>
          <a:solidFill>
            <a:schemeClr val="bg1"/>
          </a:solidFill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8600" dirty="0">
                <a:solidFill>
                  <a:srgbClr val="C00000"/>
                </a:solidFill>
              </a:rPr>
              <a:t>UTILITY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MEASUREMENTS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26485C-7FBB-4C6D-B0E5-109734D592B0}"/>
              </a:ext>
            </a:extLst>
          </p:cNvPr>
          <p:cNvSpPr txBox="1">
            <a:spLocks/>
          </p:cNvSpPr>
          <p:nvPr/>
        </p:nvSpPr>
        <p:spPr>
          <a:xfrm>
            <a:off x="6762043" y="1386522"/>
            <a:ext cx="5414194" cy="44672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Rate a participant before and after learning on how closely they meet expectations for a competency.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Use a -4 to 4 scale where 0 is expected value 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Each number from 0 is worth 25% of the competency 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5" name="Picture Placeholder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E8F810B-ECC9-440E-B90F-3FAE1E4981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r="41889"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1DDDA-C480-499B-8F55-C17D7CB1E9C8}"/>
              </a:ext>
            </a:extLst>
          </p:cNvPr>
          <p:cNvSpPr txBox="1"/>
          <p:nvPr/>
        </p:nvSpPr>
        <p:spPr>
          <a:xfrm>
            <a:off x="5518460" y="636463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Utility ROI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98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lorfulness, circle, fractal art, purple&#10;&#10;Description automatically generated">
            <a:extLst>
              <a:ext uri="{FF2B5EF4-FFF2-40B4-BE49-F238E27FC236}">
                <a16:creationId xmlns:a16="http://schemas.microsoft.com/office/drawing/2014/main" id="{8137BFDF-540D-0A0F-34D7-7E3E8033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F9761-FAA6-F2A5-7C95-C289553B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7863"/>
            <a:ext cx="9144000" cy="1164920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FOR LEADERS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8E808D-2F4E-82BB-9C12-EFA737E44C26}"/>
              </a:ext>
            </a:extLst>
          </p:cNvPr>
          <p:cNvSpPr txBox="1">
            <a:spLocks/>
          </p:cNvSpPr>
          <p:nvPr/>
        </p:nvSpPr>
        <p:spPr>
          <a:xfrm>
            <a:off x="1524000" y="2542783"/>
            <a:ext cx="9144000" cy="83924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WHY IS LEARNING OFTEN A “NICE TO HAVE”?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9223C5-1E3B-E4D1-1F9C-DBA00A342527}"/>
              </a:ext>
            </a:extLst>
          </p:cNvPr>
          <p:cNvSpPr txBox="1">
            <a:spLocks/>
          </p:cNvSpPr>
          <p:nvPr/>
        </p:nvSpPr>
        <p:spPr>
          <a:xfrm>
            <a:off x="1524000" y="3920649"/>
            <a:ext cx="9144000" cy="83924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BECAUSE THERE’S NO “PROOF”</a:t>
            </a:r>
          </a:p>
        </p:txBody>
      </p:sp>
    </p:spTree>
    <p:extLst>
      <p:ext uri="{BB962C8B-B14F-4D97-AF65-F5344CB8AC3E}">
        <p14:creationId xmlns:p14="http://schemas.microsoft.com/office/powerpoint/2010/main" val="10651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0CF22535-6074-D519-4D65-0EA067E60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A06D24-2EFC-7E90-17A3-B77A8C08F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71931"/>
              </p:ext>
            </p:extLst>
          </p:nvPr>
        </p:nvGraphicFramePr>
        <p:xfrm>
          <a:off x="583096" y="1139974"/>
          <a:ext cx="11025807" cy="4545112"/>
        </p:xfrm>
        <a:graphic>
          <a:graphicData uri="http://schemas.openxmlformats.org/drawingml/2006/table">
            <a:tbl>
              <a:tblPr firstRow="1" firstCol="1" bandRow="1"/>
              <a:tblGrid>
                <a:gridCol w="1837351">
                  <a:extLst>
                    <a:ext uri="{9D8B030D-6E8A-4147-A177-3AD203B41FA5}">
                      <a16:colId xmlns:a16="http://schemas.microsoft.com/office/drawing/2014/main" val="2626374916"/>
                    </a:ext>
                  </a:extLst>
                </a:gridCol>
                <a:gridCol w="1837351">
                  <a:extLst>
                    <a:ext uri="{9D8B030D-6E8A-4147-A177-3AD203B41FA5}">
                      <a16:colId xmlns:a16="http://schemas.microsoft.com/office/drawing/2014/main" val="582500266"/>
                    </a:ext>
                  </a:extLst>
                </a:gridCol>
                <a:gridCol w="1608320">
                  <a:extLst>
                    <a:ext uri="{9D8B030D-6E8A-4147-A177-3AD203B41FA5}">
                      <a16:colId xmlns:a16="http://schemas.microsoft.com/office/drawing/2014/main" val="2110565773"/>
                    </a:ext>
                  </a:extLst>
                </a:gridCol>
                <a:gridCol w="1581604">
                  <a:extLst>
                    <a:ext uri="{9D8B030D-6E8A-4147-A177-3AD203B41FA5}">
                      <a16:colId xmlns:a16="http://schemas.microsoft.com/office/drawing/2014/main" val="1335694923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1937743409"/>
                    </a:ext>
                  </a:extLst>
                </a:gridCol>
                <a:gridCol w="2491407">
                  <a:extLst>
                    <a:ext uri="{9D8B030D-6E8A-4147-A177-3AD203B41FA5}">
                      <a16:colId xmlns:a16="http://schemas.microsoft.com/office/drawing/2014/main" val="171279542"/>
                    </a:ext>
                  </a:extLst>
                </a:gridCol>
              </a:tblGrid>
              <a:tr h="1253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Competency trained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Competency </a:t>
                      </a:r>
                      <a:b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on success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of competency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(impact on success * salary)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Competency Rating Before </a:t>
                      </a:r>
                      <a:b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(-4 to +4)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Competency Rating After </a:t>
                      </a:r>
                      <a:br>
                        <a:rPr lang="en-US" sz="20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(-4 to +4)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 gain</a:t>
                      </a: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43441"/>
                  </a:ext>
                </a:extLst>
              </a:tr>
              <a:tr h="2775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 intelligence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* 100,000 = </a:t>
                      </a:r>
                      <a:b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is “skill level needed for success”)</a:t>
                      </a:r>
                      <a:b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(raised a bit)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Calculate difference of before &amp; after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</a:t>
                      </a:r>
                      <a:b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Multiply by 25%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(.5 *.25) =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.125</a:t>
                      </a:r>
                      <a:b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Multiply by the value of the competency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(.125 *10,000)=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$1,250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96432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417B6B-219E-CE15-196A-1E27A2757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097" y="148766"/>
            <a:ext cx="11025807" cy="96427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/>
              <a:t>Example: competency measurement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B93589-8D40-AD5E-7584-3F80916AB0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5" y="5699148"/>
            <a:ext cx="4995302" cy="64204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/>
              <a:t>Gross return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934D4AC-B908-0A63-6926-64A7E37D37A6}"/>
              </a:ext>
            </a:extLst>
          </p:cNvPr>
          <p:cNvSpPr txBox="1">
            <a:spLocks/>
          </p:cNvSpPr>
          <p:nvPr/>
        </p:nvSpPr>
        <p:spPr>
          <a:xfrm>
            <a:off x="3657085" y="6341192"/>
            <a:ext cx="4995302" cy="44245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$1,250 </a:t>
            </a:r>
            <a:r>
              <a:rPr lang="en-US" sz="1800" b="1" dirty="0"/>
              <a:t>(@ $100/</a:t>
            </a:r>
            <a:r>
              <a:rPr lang="en-US" sz="1800" b="1" dirty="0" err="1"/>
              <a:t>hr</a:t>
            </a:r>
            <a:r>
              <a:rPr lang="en-US" sz="1800" b="1" dirty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65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lights in the dark&#10;&#10;Description automatically generated">
            <a:extLst>
              <a:ext uri="{FF2B5EF4-FFF2-40B4-BE49-F238E27FC236}">
                <a16:creationId xmlns:a16="http://schemas.microsoft.com/office/drawing/2014/main" id="{6F844AA2-AA9D-2DB1-77EE-73BAD596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054B539-1BD2-FA1F-E4D0-0AB0960B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9129"/>
            <a:ext cx="9144000" cy="1190833"/>
          </a:xfrm>
          <a:solidFill>
            <a:srgbClr val="C00000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REPORTING ON LEARNING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29AD9BA-34AA-99A8-149F-DAAF47586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651910"/>
          </a:xfrm>
          <a:solidFill>
            <a:schemeClr val="tx1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FANTASTIC RESULTS WITHOUT VISIBILITY DON’T HELP ANYONE</a:t>
            </a:r>
          </a:p>
        </p:txBody>
      </p:sp>
    </p:spTree>
    <p:extLst>
      <p:ext uri="{BB962C8B-B14F-4D97-AF65-F5344CB8AC3E}">
        <p14:creationId xmlns:p14="http://schemas.microsoft.com/office/powerpoint/2010/main" val="10269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224C9-59B0-443E-AB92-D86BEDFE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19" y="12714"/>
            <a:ext cx="12192000" cy="683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E2C97-A33A-465B-A120-4E6DA872B734}"/>
              </a:ext>
            </a:extLst>
          </p:cNvPr>
          <p:cNvSpPr txBox="1"/>
          <p:nvPr/>
        </p:nvSpPr>
        <p:spPr>
          <a:xfrm>
            <a:off x="362801" y="731991"/>
            <a:ext cx="6799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Reporting is Conservative and Formula Based</a:t>
            </a:r>
            <a:endParaRPr lang="en-US" sz="2800" b="1" dirty="0">
              <a:solidFill>
                <a:srgbClr val="E57E3B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00416-A251-4486-A23F-4FB7D7368DFD}"/>
              </a:ext>
            </a:extLst>
          </p:cNvPr>
          <p:cNvSpPr txBox="1"/>
          <p:nvPr/>
        </p:nvSpPr>
        <p:spPr>
          <a:xfrm>
            <a:off x="435980" y="317193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value is assumed or averaged. If a value is not reported, </a:t>
            </a:r>
            <a:r>
              <a:rPr lang="en-US" i="1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zero</a:t>
            </a: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value is counted.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54E32-8408-46A0-8172-0A6AF4EB62A6}"/>
              </a:ext>
            </a:extLst>
          </p:cNvPr>
          <p:cNvSpPr txBox="1"/>
          <p:nvPr/>
        </p:nvSpPr>
        <p:spPr>
          <a:xfrm>
            <a:off x="426649" y="4010792"/>
            <a:ext cx="6449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 quantifiable values are calculated. Intangible benefits certainly have value but are not included in ROI calculations.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950CB-D490-43CD-9136-3C1CACA0C804}"/>
              </a:ext>
            </a:extLst>
          </p:cNvPr>
          <p:cNvSpPr txBox="1"/>
          <p:nvPr/>
        </p:nvSpPr>
        <p:spPr>
          <a:xfrm>
            <a:off x="435980" y="2069817"/>
            <a:ext cx="6364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data is error corrected for confidence. If a resource is 50% confident, we include 50% of their estimate.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60376-BFB2-4C0D-8854-3278913A12FC}"/>
              </a:ext>
            </a:extLst>
          </p:cNvPr>
          <p:cNvSpPr txBox="1"/>
          <p:nvPr/>
        </p:nvSpPr>
        <p:spPr>
          <a:xfrm>
            <a:off x="426648" y="5167703"/>
            <a:ext cx="653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57E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ROI is calculated for the first year, only. Expect most of these projects to show multi-year benefits. 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AF09F1C-04D5-0662-F8A8-576E8951E9F1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GAIN CREDIBILITY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15C824-CD89-7728-8353-03A61CA596AA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FACA07-1658-581A-964F-7D0F7C169123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C330C5-D24B-370A-583F-00D99E8D8C6B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28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47522-9138-45A0-A68C-76219319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/>
          <a:stretch/>
        </p:blipFill>
        <p:spPr>
          <a:xfrm>
            <a:off x="0" y="22001"/>
            <a:ext cx="12192000" cy="683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577C-AA20-473F-B9D0-255ACC78517A}"/>
              </a:ext>
            </a:extLst>
          </p:cNvPr>
          <p:cNvSpPr txBox="1"/>
          <p:nvPr/>
        </p:nvSpPr>
        <p:spPr>
          <a:xfrm>
            <a:off x="1213873" y="3541699"/>
            <a:ext cx="4151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RECOMMEND TO OTHERS: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1894B-BD22-446B-8671-D9814DBDE90E}"/>
              </a:ext>
            </a:extLst>
          </p:cNvPr>
          <p:cNvSpPr txBox="1"/>
          <p:nvPr/>
        </p:nvSpPr>
        <p:spPr>
          <a:xfrm>
            <a:off x="2017384" y="4794583"/>
            <a:ext cx="2590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282525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1D428-7C81-4D79-8ABA-B9216EB091E7}"/>
              </a:ext>
            </a:extLst>
          </p:cNvPr>
          <p:cNvSpPr txBox="1"/>
          <p:nvPr/>
        </p:nvSpPr>
        <p:spPr>
          <a:xfrm>
            <a:off x="4130887" y="1318365"/>
            <a:ext cx="3430702" cy="1569660"/>
          </a:xfrm>
          <a:prstGeom prst="rect">
            <a:avLst/>
          </a:prstGeom>
          <a:solidFill>
            <a:srgbClr val="EA986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THIS YEAR’S LEARNING PROJECTS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388494-EA28-434E-8D9E-587BF4D03884}"/>
              </a:ext>
            </a:extLst>
          </p:cNvPr>
          <p:cNvSpPr txBox="1"/>
          <p:nvPr/>
        </p:nvSpPr>
        <p:spPr>
          <a:xfrm>
            <a:off x="6080507" y="6347459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*includes company resource and salary costs</a:t>
            </a:r>
          </a:p>
        </p:txBody>
      </p:sp>
      <p:pic>
        <p:nvPicPr>
          <p:cNvPr id="6" name="Picture 5" descr="A picture containing text, ax&#10;&#10;Description automatically generated">
            <a:extLst>
              <a:ext uri="{FF2B5EF4-FFF2-40B4-BE49-F238E27FC236}">
                <a16:creationId xmlns:a16="http://schemas.microsoft.com/office/drawing/2014/main" id="{B42BBECC-963E-43DB-A371-63D4D6FF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65" y="493620"/>
            <a:ext cx="1350580" cy="80010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8BA80C7-A88C-04FD-5EC4-08B2BCA141DE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ROLL UP THE RESULTS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EA7EA-BAB9-6721-CC7C-EA80453F19B9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9362C-938A-4BCE-F09D-E47781476E86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529F5F-AEC7-8EFC-9925-1504C4713D96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AF940F6-FB67-412B-0476-B2CF2B7C90BF}"/>
              </a:ext>
            </a:extLst>
          </p:cNvPr>
          <p:cNvSpPr txBox="1"/>
          <p:nvPr/>
        </p:nvSpPr>
        <p:spPr>
          <a:xfrm>
            <a:off x="6728555" y="3541699"/>
            <a:ext cx="4151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PLAN TO USE LEARNING: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BA9F1B-5ECD-25D1-6825-598A3C7746BA}"/>
              </a:ext>
            </a:extLst>
          </p:cNvPr>
          <p:cNvSpPr txBox="1"/>
          <p:nvPr/>
        </p:nvSpPr>
        <p:spPr>
          <a:xfrm>
            <a:off x="7532066" y="4713555"/>
            <a:ext cx="2590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282525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0720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47522-9138-45A0-A68C-76219319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/>
          <a:stretch/>
        </p:blipFill>
        <p:spPr>
          <a:xfrm>
            <a:off x="0" y="22001"/>
            <a:ext cx="12192000" cy="683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1577C-AA20-473F-B9D0-255ACC78517A}"/>
              </a:ext>
            </a:extLst>
          </p:cNvPr>
          <p:cNvSpPr txBox="1"/>
          <p:nvPr/>
        </p:nvSpPr>
        <p:spPr>
          <a:xfrm>
            <a:off x="3671323" y="1513764"/>
            <a:ext cx="415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TOTAL ROI 2023: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07A97-309C-47B8-9F1E-E25DBC703506}"/>
              </a:ext>
            </a:extLst>
          </p:cNvPr>
          <p:cNvSpPr txBox="1"/>
          <p:nvPr/>
        </p:nvSpPr>
        <p:spPr>
          <a:xfrm>
            <a:off x="1208991" y="3789598"/>
            <a:ext cx="259001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TOTAL COST:  </a:t>
            </a: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$154,633*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1894B-BD22-446B-8671-D9814DBDE90E}"/>
              </a:ext>
            </a:extLst>
          </p:cNvPr>
          <p:cNvSpPr txBox="1"/>
          <p:nvPr/>
        </p:nvSpPr>
        <p:spPr>
          <a:xfrm>
            <a:off x="4527618" y="2117383"/>
            <a:ext cx="2590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282525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36078-DF60-4B22-9BC4-990C2CE5BB2B}"/>
              </a:ext>
            </a:extLst>
          </p:cNvPr>
          <p:cNvSpPr txBox="1"/>
          <p:nvPr/>
        </p:nvSpPr>
        <p:spPr>
          <a:xfrm>
            <a:off x="7846245" y="3789598"/>
            <a:ext cx="25900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NET BENEFIT:  </a:t>
            </a:r>
          </a:p>
          <a:p>
            <a:pPr algn="ctr"/>
            <a:r>
              <a:rPr lang="en-US" sz="4800" dirty="0">
                <a:latin typeface="Poppins" panose="00000500000000000000" pitchFamily="2" charset="0"/>
                <a:cs typeface="Poppins" panose="00000500000000000000" pitchFamily="2" charset="0"/>
              </a:rPr>
              <a:t>$127,119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1D428-7C81-4D79-8ABA-B9216EB091E7}"/>
              </a:ext>
            </a:extLst>
          </p:cNvPr>
          <p:cNvSpPr txBox="1"/>
          <p:nvPr/>
        </p:nvSpPr>
        <p:spPr>
          <a:xfrm>
            <a:off x="3608260" y="1182742"/>
            <a:ext cx="4151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E57E3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GRAVITY LEARNING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DF819-2A1D-4945-AD01-BDC2B67C34DD}"/>
              </a:ext>
            </a:extLst>
          </p:cNvPr>
          <p:cNvSpPr txBox="1"/>
          <p:nvPr/>
        </p:nvSpPr>
        <p:spPr>
          <a:xfrm>
            <a:off x="4527618" y="3757786"/>
            <a:ext cx="259001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GROSS BENEFIT:  </a:t>
            </a: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$281,752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388494-EA28-434E-8D9E-587BF4D03884}"/>
              </a:ext>
            </a:extLst>
          </p:cNvPr>
          <p:cNvSpPr txBox="1"/>
          <p:nvPr/>
        </p:nvSpPr>
        <p:spPr>
          <a:xfrm>
            <a:off x="6080507" y="6347459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*includes company resource and salary costs</a:t>
            </a:r>
          </a:p>
        </p:txBody>
      </p:sp>
      <p:pic>
        <p:nvPicPr>
          <p:cNvPr id="6" name="Picture 5" descr="A picture containing text, ax&#10;&#10;Description automatically generated">
            <a:extLst>
              <a:ext uri="{FF2B5EF4-FFF2-40B4-BE49-F238E27FC236}">
                <a16:creationId xmlns:a16="http://schemas.microsoft.com/office/drawing/2014/main" id="{B42BBECC-963E-43DB-A371-63D4D6FF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65" y="493620"/>
            <a:ext cx="1350580" cy="80010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8BA80C7-A88C-04FD-5EC4-08B2BCA141DE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ROLL UP THE RESULTS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EA7EA-BAB9-6721-CC7C-EA80453F19B9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9362C-938A-4BCE-F09D-E47781476E86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529F5F-AEC7-8EFC-9925-1504C4713D96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5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AEA62-A117-405F-87D3-6A3D67245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9C0DA-7E39-4FA3-AECF-F0D67511F2B6}"/>
              </a:ext>
            </a:extLst>
          </p:cNvPr>
          <p:cNvSpPr txBox="1"/>
          <p:nvPr/>
        </p:nvSpPr>
        <p:spPr>
          <a:xfrm>
            <a:off x="7484883" y="983694"/>
            <a:ext cx="45185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Project </a:t>
            </a:r>
            <a:r>
              <a:rPr lang="en-US" sz="4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Breakdown</a:t>
            </a:r>
            <a:endParaRPr lang="en-US" sz="36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16868A-67B3-4C2A-A89F-03FF154AF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73178"/>
              </p:ext>
            </p:extLst>
          </p:nvPr>
        </p:nvGraphicFramePr>
        <p:xfrm>
          <a:off x="782204" y="1135647"/>
          <a:ext cx="5920476" cy="478144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584174">
                  <a:extLst>
                    <a:ext uri="{9D8B030D-6E8A-4147-A177-3AD203B41FA5}">
                      <a16:colId xmlns:a16="http://schemas.microsoft.com/office/drawing/2014/main" val="2690685107"/>
                    </a:ext>
                  </a:extLst>
                </a:gridCol>
                <a:gridCol w="1531148">
                  <a:extLst>
                    <a:ext uri="{9D8B030D-6E8A-4147-A177-3AD203B41FA5}">
                      <a16:colId xmlns:a16="http://schemas.microsoft.com/office/drawing/2014/main" val="3004978515"/>
                    </a:ext>
                  </a:extLst>
                </a:gridCol>
                <a:gridCol w="1805154">
                  <a:extLst>
                    <a:ext uri="{9D8B030D-6E8A-4147-A177-3AD203B41FA5}">
                      <a16:colId xmlns:a16="http://schemas.microsoft.com/office/drawing/2014/main" val="4176754061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INVESTED </a:t>
                      </a:r>
                      <a:endParaRPr lang="en-US" sz="24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PREDICTED RETURN </a:t>
                      </a:r>
                      <a:r>
                        <a:rPr lang="en-US" sz="10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 YR)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397982"/>
                  </a:ext>
                </a:extLst>
              </a:tr>
              <a:tr h="30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Executive Coaching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$17,800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$110,700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804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Refreshed Onboarding Program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$5,600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$14,146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52549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Project Management Training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$8,150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$ 15,100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0314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Smartsheet for IT </a:t>
                      </a:r>
                      <a:b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Training Videos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$11,225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$18,000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5201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Feedback Training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$57,100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$87,162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8846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Conflict training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$2,875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$4,333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0216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Effective Meeting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$28,600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$ 31,380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9849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Argus Training Videos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$9,300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$929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908259"/>
                  </a:ext>
                </a:extLst>
              </a:tr>
              <a:tr h="505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Company Offsite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$7,383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Returns are Intangible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602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New Travel Request System </a:t>
                      </a:r>
                      <a:b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600" b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Launch Videos </a:t>
                      </a:r>
                      <a:endParaRPr lang="en-US" sz="1600" b="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$6,600.00 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Returns are Intangible</a:t>
                      </a:r>
                      <a:endParaRPr lang="en-US" sz="16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0286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57D7C3-77ED-155A-E752-E4928D964A75}"/>
              </a:ext>
            </a:extLst>
          </p:cNvPr>
          <p:cNvSpPr txBox="1"/>
          <p:nvPr/>
        </p:nvSpPr>
        <p:spPr>
          <a:xfrm>
            <a:off x="801829" y="271328"/>
            <a:ext cx="10383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Data people need proof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CC739A5-32AA-D14B-BFBB-52EE38AD53C9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SHOW DEEPER DATA 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CAAB5C-0825-6A7B-3141-2FADFCCA6408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EA6DE6-7F42-D3A6-6449-AF600F1ADE6C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352355-55AE-797E-31E9-76FCC43E6D0A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1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997ED-87F5-4662-9549-1864B7D1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0"/>
            <a:ext cx="12192000" cy="683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B409-C1EB-4F29-A4B6-7E66DB33503E}"/>
              </a:ext>
            </a:extLst>
          </p:cNvPr>
          <p:cNvSpPr txBox="1"/>
          <p:nvPr/>
        </p:nvSpPr>
        <p:spPr>
          <a:xfrm>
            <a:off x="432504" y="4513032"/>
            <a:ext cx="45019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Intangible </a:t>
            </a:r>
          </a:p>
          <a:p>
            <a:r>
              <a: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20B9F-F6AD-44AE-8C2D-714BCFE65A94}"/>
              </a:ext>
            </a:extLst>
          </p:cNvPr>
          <p:cNvSpPr/>
          <p:nvPr/>
        </p:nvSpPr>
        <p:spPr>
          <a:xfrm>
            <a:off x="10371909" y="997154"/>
            <a:ext cx="159366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E732D-32A4-4416-ADB3-5DD7C511002C}"/>
              </a:ext>
            </a:extLst>
          </p:cNvPr>
          <p:cNvSpPr txBox="1"/>
          <p:nvPr/>
        </p:nvSpPr>
        <p:spPr>
          <a:xfrm>
            <a:off x="1225899" y="271328"/>
            <a:ext cx="10383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Intangible benefits matter, too.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EEE9A-B1EC-43BD-96A9-FEF7EEFA4DE5}"/>
              </a:ext>
            </a:extLst>
          </p:cNvPr>
          <p:cNvSpPr txBox="1"/>
          <p:nvPr/>
        </p:nvSpPr>
        <p:spPr>
          <a:xfrm>
            <a:off x="5200650" y="2303044"/>
            <a:ext cx="67649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Increased confidence </a:t>
            </a:r>
            <a:b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leads to faster and more impactful projects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Increased “feeling appreciated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supported” by org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Reduces likelihood of turnover </a:t>
            </a:r>
          </a:p>
          <a:p>
            <a:b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Video libraries now capture and retain institutional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knowledge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Reduces training, onboarding time, mistakes, loss of productivity </a:t>
            </a:r>
            <a:endParaRPr lang="en-US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Fewer help support requests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 Targeted training videos and professional instruction increase “self help” effectiveness and “just in time” learning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32077-9FD3-44DF-A7BA-8EB271A08DBB}"/>
              </a:ext>
            </a:extLst>
          </p:cNvPr>
          <p:cNvSpPr txBox="1"/>
          <p:nvPr/>
        </p:nvSpPr>
        <p:spPr>
          <a:xfrm>
            <a:off x="4656467" y="1466537"/>
            <a:ext cx="8424293" cy="59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E57E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Top Reported Intangible Benefits: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E557703-D07F-9877-E9F6-95FE445BED15}"/>
              </a:ext>
            </a:extLst>
          </p:cNvPr>
          <p:cNvSpPr txBox="1">
            <a:spLocks/>
          </p:cNvSpPr>
          <p:nvPr/>
        </p:nvSpPr>
        <p:spPr>
          <a:xfrm rot="2400000">
            <a:off x="8252614" y="1014868"/>
            <a:ext cx="5109244" cy="669495"/>
          </a:xfrm>
          <a:prstGeom prst="rect">
            <a:avLst/>
          </a:prstGeom>
          <a:solidFill>
            <a:srgbClr val="18171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  <a:ea typeface="Eb Garamond"/>
                <a:cs typeface="+mn-lt"/>
              </a:rPr>
              <a:t>- SAMPLE EXECUTIVE REPORT -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+mj-lt"/>
                <a:ea typeface="Eb Garamond"/>
                <a:cs typeface="+mn-lt"/>
              </a:rPr>
              <a:t>INCLUDE EXAMPLES AND INTANGIBLES…..     </a:t>
            </a:r>
            <a:endParaRPr lang="en-US" sz="1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6701EF-ABED-A19C-A49B-D574494A9391}"/>
              </a:ext>
            </a:extLst>
          </p:cNvPr>
          <p:cNvGrpSpPr/>
          <p:nvPr/>
        </p:nvGrpSpPr>
        <p:grpSpPr>
          <a:xfrm>
            <a:off x="6809874" y="-2045368"/>
            <a:ext cx="8518358" cy="6497051"/>
            <a:chOff x="6809874" y="-2045368"/>
            <a:chExt cx="8518358" cy="64970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D49E81-BCA7-8BAE-1B96-76ECD9EA974F}"/>
                </a:ext>
              </a:extLst>
            </p:cNvPr>
            <p:cNvSpPr/>
            <p:nvPr/>
          </p:nvSpPr>
          <p:spPr>
            <a:xfrm>
              <a:off x="6809874" y="-2045368"/>
              <a:ext cx="7243010" cy="204536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D55EA7-FD06-1252-FA07-55EE237382D3}"/>
                </a:ext>
              </a:extLst>
            </p:cNvPr>
            <p:cNvSpPr/>
            <p:nvPr/>
          </p:nvSpPr>
          <p:spPr>
            <a:xfrm>
              <a:off x="12192000" y="-421306"/>
              <a:ext cx="3136232" cy="487298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24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84DAF5-2533-4A67-8D23-758D8BA138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/>
        </p:blipFill>
        <p:spPr>
          <a:xfrm>
            <a:off x="0" y="1092200"/>
            <a:ext cx="5048250" cy="52832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2EBD24-5171-4B1F-AB54-9549F8C38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518" y="2474655"/>
            <a:ext cx="666750" cy="666750"/>
          </a:xfrm>
        </p:spPr>
        <p:txBody>
          <a:bodyPr>
            <a:norm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3604E4-F282-43E4-92C8-69189F12F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024" y="1103555"/>
            <a:ext cx="6784976" cy="595312"/>
          </a:xfrm>
        </p:spPr>
        <p:txBody>
          <a:bodyPr>
            <a:normAutofit/>
          </a:bodyPr>
          <a:lstStyle/>
          <a:p>
            <a:r>
              <a:rPr lang="en-US" dirty="0"/>
              <a:t>MAJOR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FF8B1-9C5E-4E38-9728-0234E1218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7024" y="1728504"/>
            <a:ext cx="6124574" cy="358555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HELP PEOPLE HELP YOU TO HELP THEM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26150A-A596-4A46-B7DB-9FEF528E3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8077" y="2452610"/>
            <a:ext cx="5784848" cy="876212"/>
          </a:xfrm>
        </p:spPr>
        <p:txBody>
          <a:bodyPr>
            <a:normAutofit/>
          </a:bodyPr>
          <a:lstStyle/>
          <a:p>
            <a:r>
              <a:rPr lang="en-US" sz="2400" dirty="0"/>
              <a:t>PROVE VALUE BY SOLVING PROBLEMS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CE46B4-8999-482F-A042-8EB9B80C80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925" y="3385974"/>
            <a:ext cx="5544049" cy="707885"/>
          </a:xfrm>
        </p:spPr>
        <p:txBody>
          <a:bodyPr/>
          <a:lstStyle/>
          <a:p>
            <a:r>
              <a:rPr lang="en-US" sz="2400" dirty="0"/>
              <a:t>UNCOVER OBJECTIVES (DESIRED RESULT)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6BE482-07B8-4FDB-962D-25C090376C36}"/>
              </a:ext>
            </a:extLst>
          </p:cNvPr>
          <p:cNvSpPr/>
          <p:nvPr/>
        </p:nvSpPr>
        <p:spPr>
          <a:xfrm>
            <a:off x="0" y="1092200"/>
            <a:ext cx="874713" cy="5283200"/>
          </a:xfrm>
          <a:prstGeom prst="rect">
            <a:avLst/>
          </a:prstGeom>
          <a:solidFill>
            <a:srgbClr val="E62B2E">
              <a:alpha val="88000"/>
            </a:srgbClr>
          </a:solidFill>
          <a:ln>
            <a:noFill/>
          </a:ln>
          <a:effectLst>
            <a:outerShdw blurRad="469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2184978-1C73-4953-97A3-F7CBF0ABF4FE}"/>
              </a:ext>
            </a:extLst>
          </p:cNvPr>
          <p:cNvSpPr txBox="1">
            <a:spLocks/>
          </p:cNvSpPr>
          <p:nvPr/>
        </p:nvSpPr>
        <p:spPr>
          <a:xfrm>
            <a:off x="5492751" y="3427109"/>
            <a:ext cx="666750" cy="666750"/>
          </a:xfrm>
          <a:prstGeom prst="ellipse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995A55C-69CB-4C4C-9C05-94F41A279E01}"/>
              </a:ext>
            </a:extLst>
          </p:cNvPr>
          <p:cNvSpPr txBox="1">
            <a:spLocks/>
          </p:cNvSpPr>
          <p:nvPr/>
        </p:nvSpPr>
        <p:spPr>
          <a:xfrm>
            <a:off x="6237855" y="4250432"/>
            <a:ext cx="5544049" cy="707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DETERMINE A SUCCESS MEASUREMENT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1B7E164-AB9E-4A94-8D75-CBD0F33B348E}"/>
              </a:ext>
            </a:extLst>
          </p:cNvPr>
          <p:cNvSpPr txBox="1">
            <a:spLocks/>
          </p:cNvSpPr>
          <p:nvPr/>
        </p:nvSpPr>
        <p:spPr>
          <a:xfrm>
            <a:off x="5466518" y="4291567"/>
            <a:ext cx="666750" cy="666750"/>
          </a:xfrm>
          <a:prstGeom prst="ellipse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86A3FD4-7B43-F69A-C417-F674BB2E33C0}"/>
              </a:ext>
            </a:extLst>
          </p:cNvPr>
          <p:cNvSpPr txBox="1">
            <a:spLocks/>
          </p:cNvSpPr>
          <p:nvPr/>
        </p:nvSpPr>
        <p:spPr>
          <a:xfrm>
            <a:off x="6264088" y="5244021"/>
            <a:ext cx="5544049" cy="707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REPORT TO LEADERS: </a:t>
            </a:r>
          </a:p>
          <a:p>
            <a:r>
              <a:rPr lang="en-US" sz="2400" dirty="0"/>
              <a:t>DID THEY GET WHAT THEY WANTED?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61F6AB-D75F-98F4-949C-B0ABC4701D54}"/>
              </a:ext>
            </a:extLst>
          </p:cNvPr>
          <p:cNvSpPr txBox="1">
            <a:spLocks/>
          </p:cNvSpPr>
          <p:nvPr/>
        </p:nvSpPr>
        <p:spPr>
          <a:xfrm>
            <a:off x="5492751" y="5285156"/>
            <a:ext cx="666750" cy="666750"/>
          </a:xfrm>
          <a:prstGeom prst="ellipse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265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build="p"/>
      <p:bldP spid="11" grpId="0" build="p"/>
      <p:bldP spid="20" grpId="0" uiExpand="1" build="p" animBg="1"/>
      <p:bldP spid="12" grpId="0" build="p"/>
      <p:bldP spid="13" grpId="0" uiExpand="1" build="p" animBg="1"/>
      <p:bldP spid="2" grpId="0" build="p"/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2B2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8" y="272532"/>
            <a:ext cx="2284057" cy="10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83302" y="4470213"/>
            <a:ext cx="37509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 we can affect </a:t>
            </a: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prove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meaningful.</a:t>
            </a:r>
            <a:endParaRPr sz="1600" b="1"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782993" y="6400802"/>
            <a:ext cx="252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www.gravitylearning.com</a:t>
            </a:r>
            <a:endParaRPr dirty="0"/>
          </a:p>
        </p:txBody>
      </p:sp>
      <p:sp>
        <p:nvSpPr>
          <p:cNvPr id="241" name="Google Shape;241;p9"/>
          <p:cNvSpPr txBox="1"/>
          <p:nvPr/>
        </p:nvSpPr>
        <p:spPr>
          <a:xfrm>
            <a:off x="1031608" y="2644746"/>
            <a:ext cx="3117698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GET TARGETED CUSTOMIZATION OR LEVERAGE "READY TO GO" WORKSHOPS</a:t>
            </a:r>
            <a:endParaRPr sz="24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DDEEB-4E93-42D3-B5EC-C2EF0BB68244}"/>
              </a:ext>
            </a:extLst>
          </p:cNvPr>
          <p:cNvGrpSpPr/>
          <p:nvPr/>
        </p:nvGrpSpPr>
        <p:grpSpPr>
          <a:xfrm>
            <a:off x="8152362" y="1189434"/>
            <a:ext cx="3366312" cy="4620925"/>
            <a:chOff x="7881904" y="1086402"/>
            <a:chExt cx="3366312" cy="4620925"/>
          </a:xfrm>
        </p:grpSpPr>
        <p:sp>
          <p:nvSpPr>
            <p:cNvPr id="8" name="Google Shape;241;p9">
              <a:extLst>
                <a:ext uri="{FF2B5EF4-FFF2-40B4-BE49-F238E27FC236}">
                  <a16:creationId xmlns:a16="http://schemas.microsoft.com/office/drawing/2014/main" id="{C259912C-B413-4DDD-9653-0B81BFC95057}"/>
                </a:ext>
              </a:extLst>
            </p:cNvPr>
            <p:cNvSpPr txBox="1"/>
            <p:nvPr/>
          </p:nvSpPr>
          <p:spPr>
            <a:xfrm>
              <a:off x="7881904" y="108640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PEOPLE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1;p9">
              <a:extLst>
                <a:ext uri="{FF2B5EF4-FFF2-40B4-BE49-F238E27FC236}">
                  <a16:creationId xmlns:a16="http://schemas.microsoft.com/office/drawing/2014/main" id="{D6392AD9-24EB-4337-B8FD-C81E3AB444A7}"/>
                </a:ext>
              </a:extLst>
            </p:cNvPr>
            <p:cNvSpPr txBox="1"/>
            <p:nvPr/>
          </p:nvSpPr>
          <p:spPr>
            <a:xfrm>
              <a:off x="7881904" y="1680588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9">
              <a:extLst>
                <a:ext uri="{FF2B5EF4-FFF2-40B4-BE49-F238E27FC236}">
                  <a16:creationId xmlns:a16="http://schemas.microsoft.com/office/drawing/2014/main" id="{1A2D7065-690D-4EE1-AE54-C58FC5ACC551}"/>
                </a:ext>
              </a:extLst>
            </p:cNvPr>
            <p:cNvSpPr txBox="1"/>
            <p:nvPr/>
          </p:nvSpPr>
          <p:spPr>
            <a:xfrm>
              <a:off x="7881904" y="2274774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MANAGEMENT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;p9">
              <a:extLst>
                <a:ext uri="{FF2B5EF4-FFF2-40B4-BE49-F238E27FC236}">
                  <a16:creationId xmlns:a16="http://schemas.microsoft.com/office/drawing/2014/main" id="{5042B950-78C8-4E67-AFF5-7CA32C6D29CD}"/>
                </a:ext>
              </a:extLst>
            </p:cNvPr>
            <p:cNvSpPr txBox="1"/>
            <p:nvPr/>
          </p:nvSpPr>
          <p:spPr>
            <a:xfrm>
              <a:off x="7881904" y="2868960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PRODUCTIVITY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;p9">
              <a:extLst>
                <a:ext uri="{FF2B5EF4-FFF2-40B4-BE49-F238E27FC236}">
                  <a16:creationId xmlns:a16="http://schemas.microsoft.com/office/drawing/2014/main" id="{CDBFCF74-3E6A-4DA8-97C8-60C2F1C47730}"/>
                </a:ext>
              </a:extLst>
            </p:cNvPr>
            <p:cNvSpPr txBox="1"/>
            <p:nvPr/>
          </p:nvSpPr>
          <p:spPr>
            <a:xfrm>
              <a:off x="7881904" y="3463146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DATA AND VISUALS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;p9">
              <a:extLst>
                <a:ext uri="{FF2B5EF4-FFF2-40B4-BE49-F238E27FC236}">
                  <a16:creationId xmlns:a16="http://schemas.microsoft.com/office/drawing/2014/main" id="{34F0BF59-328B-43C5-8770-EF938F6755D1}"/>
                </a:ext>
              </a:extLst>
            </p:cNvPr>
            <p:cNvSpPr txBox="1"/>
            <p:nvPr/>
          </p:nvSpPr>
          <p:spPr>
            <a:xfrm>
              <a:off x="7881904" y="405733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TECH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9">
              <a:extLst>
                <a:ext uri="{FF2B5EF4-FFF2-40B4-BE49-F238E27FC236}">
                  <a16:creationId xmlns:a16="http://schemas.microsoft.com/office/drawing/2014/main" id="{66A2314C-BB52-4875-8123-497E79143835}"/>
                </a:ext>
              </a:extLst>
            </p:cNvPr>
            <p:cNvSpPr txBox="1"/>
            <p:nvPr/>
          </p:nvSpPr>
          <p:spPr>
            <a:xfrm>
              <a:off x="7881904" y="4651518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MANAGEMENT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9">
              <a:extLst>
                <a:ext uri="{FF2B5EF4-FFF2-40B4-BE49-F238E27FC236}">
                  <a16:creationId xmlns:a16="http://schemas.microsoft.com/office/drawing/2014/main" id="{52AD36FD-C8EB-4C56-BB20-2D8373ACC7CB}"/>
                </a:ext>
              </a:extLst>
            </p:cNvPr>
            <p:cNvSpPr txBox="1"/>
            <p:nvPr/>
          </p:nvSpPr>
          <p:spPr>
            <a:xfrm>
              <a:off x="7881904" y="5245703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L&amp;D CONSULTING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5"/>
          </p:nvPr>
        </p:nvSpPr>
        <p:spPr>
          <a:xfrm>
            <a:off x="1493836" y="601303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000" b="1">
                <a:solidFill>
                  <a:srgbClr val="0C0C0C"/>
                </a:solidFill>
                <a:latin typeface="+mj-lt"/>
              </a:rPr>
              <a:t>OUR MULTI-TOUCH LEARNING MODEL</a:t>
            </a:r>
            <a:endParaRPr sz="4000">
              <a:latin typeface="+mj-lt"/>
            </a:endParaRPr>
          </a:p>
        </p:txBody>
      </p:sp>
      <p:pic>
        <p:nvPicPr>
          <p:cNvPr id="112" name="Google Shape;112;p2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rgbClr val="F15F5F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ECC9-A72A-4ED0-8FB6-5BE70878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919799"/>
            <a:ext cx="102679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0CDE581-65B5-029A-0259-38FB43CB6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A9EC91-74DF-9EB3-06D5-E7F6D87FA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865313"/>
            <a:ext cx="9144000" cy="1069040"/>
          </a:xfrm>
          <a:solidFill>
            <a:srgbClr val="BF171B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A LEARNING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2A3F-B556-F3F3-CC23-1B7DA5400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5" y="2934353"/>
            <a:ext cx="9144000" cy="741362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YOU’RE WORKING ON OR WOULD LIKE TO SEE?</a:t>
            </a:r>
          </a:p>
        </p:txBody>
      </p:sp>
    </p:spTree>
    <p:extLst>
      <p:ext uri="{BB962C8B-B14F-4D97-AF65-F5344CB8AC3E}">
        <p14:creationId xmlns:p14="http://schemas.microsoft.com/office/powerpoint/2010/main" val="15292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6AC3-4730-998B-D69C-5B54592C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D7B7-0BF1-B9C6-830B-F2F689B2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AC325-0AAA-CAAA-994C-3489B045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8"/>
            <a:ext cx="12192000" cy="684510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4DCBD7B-3C63-D826-00B0-1AC18FA10CBE}"/>
              </a:ext>
            </a:extLst>
          </p:cNvPr>
          <p:cNvSpPr txBox="1">
            <a:spLocks/>
          </p:cNvSpPr>
          <p:nvPr/>
        </p:nvSpPr>
        <p:spPr bwMode="auto">
          <a:xfrm>
            <a:off x="6648450" y="1509542"/>
            <a:ext cx="4705350" cy="34625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PROVE THE VALUE OF LEARNING</a:t>
            </a:r>
          </a:p>
        </p:txBody>
      </p:sp>
    </p:spTree>
    <p:extLst>
      <p:ext uri="{BB962C8B-B14F-4D97-AF65-F5344CB8AC3E}">
        <p14:creationId xmlns:p14="http://schemas.microsoft.com/office/powerpoint/2010/main" val="7877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F9A60-C73D-9B91-D410-33CE3386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71" y="328180"/>
            <a:ext cx="10983858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4</a:t>
            </a:r>
            <a:endParaRPr dirty="0"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 dirty="0"/>
              <a:t>Learning: 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/>
              <a:t>Did people learn anything?</a:t>
            </a:r>
            <a:endParaRPr dirty="0"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400834" y="1250790"/>
            <a:ext cx="3195400" cy="294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 dirty="0">
                <a:solidFill>
                  <a:schemeClr val="lt1"/>
                </a:solidFill>
              </a:rPr>
              <a:t>KIRKPATRICK’S </a:t>
            </a:r>
            <a:br>
              <a:rPr lang="en-US" sz="3200" b="1" dirty="0">
                <a:solidFill>
                  <a:schemeClr val="lt1"/>
                </a:solidFill>
              </a:rPr>
            </a:br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 LEVELS OF LEARNING EVALUATION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 dirty="0">
                <a:solidFill>
                  <a:schemeClr val="lt1"/>
                </a:solidFill>
              </a:rPr>
              <a:t>TAKEN UP A LEVEL 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Reaction: </a:t>
            </a:r>
            <a:br>
              <a:rPr lang="en-US" b="1" dirty="0"/>
            </a:br>
            <a:r>
              <a:rPr lang="en-US" dirty="0"/>
              <a:t>What is the initial response to the learning?</a:t>
            </a: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learners take action later?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their actions make an impact?</a:t>
            </a:r>
            <a:endParaRPr dirty="0"/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worth the money?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uiExpand="1" build="p" animBg="1"/>
      <p:bldP spid="212" grpId="0" uiExpand="1" build="p" animBg="1"/>
      <p:bldP spid="213" grpId="0" uiExpand="1" build="p" animBg="1"/>
      <p:bldP spid="214" grpId="0" build="p"/>
      <p:bldP spid="217" grpId="0" build="p"/>
      <p:bldP spid="219" grpId="0" animBg="1"/>
      <p:bldP spid="221" grpId="0"/>
      <p:bldP spid="222" grpId="0"/>
      <p:bldP spid="223" grpId="0" animBg="1"/>
      <p:bldP spid="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2EF5C43A-E332-D48E-D52E-4D5C79E7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7EE51-4274-2262-2E83-17FA5E96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MEASURE IMMEDIATE REACTION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EC9D-C722-46A9-F775-CDBCE294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302"/>
            <a:ext cx="10515600" cy="3937616"/>
          </a:xfrm>
        </p:spPr>
        <p:txBody>
          <a:bodyPr/>
          <a:lstStyle/>
          <a:p>
            <a:pPr marL="344488" indent="-344488">
              <a:buBlip>
                <a:blip r:embed="rId4"/>
              </a:buBlip>
            </a:pPr>
            <a:r>
              <a:rPr lang="en-US" dirty="0"/>
              <a:t>HAVE PARTICIPANTS FILL OUT THE SURVEY </a:t>
            </a:r>
            <a:r>
              <a:rPr lang="en-US" i="1" dirty="0"/>
              <a:t>DURING CLASS </a:t>
            </a:r>
          </a:p>
          <a:p>
            <a:pPr marL="344488" indent="-344488">
              <a:buBlip>
                <a:blip r:embed="rId4"/>
              </a:buBlip>
            </a:pPr>
            <a:r>
              <a:rPr lang="en-US" dirty="0"/>
              <a:t>EXPLAIN WHY YOU’RE ASKING AND HOW THE INFO WILL BE USED</a:t>
            </a:r>
          </a:p>
          <a:p>
            <a:pPr marL="344488" indent="-344488">
              <a:buBlip>
                <a:blip r:embed="rId4"/>
              </a:buBlip>
            </a:pPr>
            <a:r>
              <a:rPr lang="en-US" dirty="0"/>
              <a:t>KEEP IT SHORT - ONLY ASK ABOUT THE ESSENTIALS</a:t>
            </a:r>
          </a:p>
        </p:txBody>
      </p:sp>
    </p:spTree>
    <p:extLst>
      <p:ext uri="{BB962C8B-B14F-4D97-AF65-F5344CB8AC3E}">
        <p14:creationId xmlns:p14="http://schemas.microsoft.com/office/powerpoint/2010/main" val="9775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FC00041B-4A03-7CD8-AAB9-0AC10110B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1A10666-2CB8-372F-C981-56FB71500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6113463"/>
            <a:ext cx="6259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400" dirty="0">
                <a:solidFill>
                  <a:srgbClr val="A6A6A6"/>
                </a:solidFill>
                <a:latin typeface="Calibri Light" panose="020F0302020204030204" pitchFamily="34" charset="0"/>
              </a:rPr>
              <a:t>Journal of Science of Learning  (2019)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967CAA-C5E3-6A6B-39F3-3E5DD8E4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14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 AND POST TESTING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2D040F-CD87-85DB-45CB-B58139A53CE9}"/>
              </a:ext>
            </a:extLst>
          </p:cNvPr>
          <p:cNvSpPr txBox="1">
            <a:spLocks/>
          </p:cNvSpPr>
          <p:nvPr/>
        </p:nvSpPr>
        <p:spPr>
          <a:xfrm>
            <a:off x="838200" y="2359414"/>
            <a:ext cx="10515600" cy="320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buFont typeface="Arial" panose="020B0604020202020204" pitchFamily="34" charset="0"/>
              <a:buBlip>
                <a:blip r:embed="rId4"/>
              </a:buBlip>
            </a:pPr>
            <a:r>
              <a:rPr lang="en-US" dirty="0"/>
              <a:t>PRE &amp; POST TEST PARTICIPANTS HAVE SIGNIFICANTLY BETTER RECALL</a:t>
            </a:r>
          </a:p>
          <a:p>
            <a:pPr marL="344488" indent="-344488">
              <a:buFont typeface="Arial" panose="020B0604020202020204" pitchFamily="34" charset="0"/>
              <a:buBlip>
                <a:blip r:embed="rId4"/>
              </a:buBlip>
            </a:pPr>
            <a:r>
              <a:rPr lang="en-US" dirty="0"/>
              <a:t>PRE-TESTING IS MORE EFFECTIVE THAN POST TESTING </a:t>
            </a:r>
          </a:p>
          <a:p>
            <a:pPr marL="344488" indent="-344488">
              <a:buFont typeface="Arial" panose="020B0604020202020204" pitchFamily="34" charset="0"/>
              <a:buBlip>
                <a:blip r:embed="rId4"/>
              </a:buBlip>
            </a:pPr>
            <a:r>
              <a:rPr lang="en-US" dirty="0"/>
              <a:t>PARTICIPANTS WHO WERE AWARE OF TESTING SPENT SIGNIFICANTLY MORE TIME AND EFFORT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2A2831-5B2E-DCA3-3E79-C3BD9C419F6E}"/>
              </a:ext>
            </a:extLst>
          </p:cNvPr>
          <p:cNvSpPr txBox="1">
            <a:spLocks/>
          </p:cNvSpPr>
          <p:nvPr/>
        </p:nvSpPr>
        <p:spPr>
          <a:xfrm>
            <a:off x="838200" y="1362270"/>
            <a:ext cx="10515600" cy="45327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/>
                </a:solidFill>
              </a:rPr>
              <a:t>PROVE</a:t>
            </a:r>
            <a:r>
              <a:rPr lang="en-US" sz="2800" dirty="0">
                <a:solidFill>
                  <a:schemeClr val="bg1"/>
                </a:solidFill>
              </a:rPr>
              <a:t> PARTICIPANTS LEARNED</a:t>
            </a:r>
          </a:p>
        </p:txBody>
      </p:sp>
    </p:spTree>
    <p:extLst>
      <p:ext uri="{BB962C8B-B14F-4D97-AF65-F5344CB8AC3E}">
        <p14:creationId xmlns:p14="http://schemas.microsoft.com/office/powerpoint/2010/main" val="12027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dirty="0"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fce362-3ab5-42ad-b4ab-7c157ecc71c3">
      <Terms xmlns="http://schemas.microsoft.com/office/infopath/2007/PartnerControls"/>
    </lcf76f155ced4ddcb4097134ff3c332f>
    <TaxCatchAll xmlns="bb1a46ed-9f15-48c2-8a6e-8e985cc051a4" xsi:nil="true"/>
    <BuildStatus xmlns="8bfce362-3ab5-42ad-b4ab-7c157ecc71c3">Not Started</BuildStatus>
    <_Flow_SignoffStatus xmlns="8bfce362-3ab5-42ad-b4ab-7c157ecc71c3" xsi:nil="true"/>
    <LinkToTemplate xmlns="8bfce362-3ab5-42ad-b4ab-7c157ecc71c3">
      <Url xsi:nil="true"/>
      <Description xsi:nil="true"/>
    </LinkToTempl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E98BC468C3F42A6077DD1879FB006" ma:contentTypeVersion="20" ma:contentTypeDescription="Create a new document." ma:contentTypeScope="" ma:versionID="a3f49a596abaa7216432b60f530574bb">
  <xsd:schema xmlns:xsd="http://www.w3.org/2001/XMLSchema" xmlns:xs="http://www.w3.org/2001/XMLSchema" xmlns:p="http://schemas.microsoft.com/office/2006/metadata/properties" xmlns:ns2="8bfce362-3ab5-42ad-b4ab-7c157ecc71c3" xmlns:ns3="bb1a46ed-9f15-48c2-8a6e-8e985cc051a4" targetNamespace="http://schemas.microsoft.com/office/2006/metadata/properties" ma:root="true" ma:fieldsID="94f5f2797f3d6a94510ce67386ce2873" ns2:_="" ns3:_="">
    <xsd:import namespace="8bfce362-3ab5-42ad-b4ab-7c157ecc71c3"/>
    <xsd:import namespace="bb1a46ed-9f15-48c2-8a6e-8e985cc05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  <xsd:element ref="ns2:BuildStatus" minOccurs="0"/>
                <xsd:element ref="ns2:LinkToTempl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e362-3ab5-42ad-b4ab-7c157ecc7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7fabee-c087-4dcd-b74a-e6f645a464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BuildStatus" ma:index="23" nillable="true" ma:displayName="Build Status" ma:default="Not Started" ma:format="Dropdown" ma:internalName="BuildStatus">
      <xsd:simpleType>
        <xsd:restriction base="dms:Choice">
          <xsd:enumeration value="Not Started"/>
          <xsd:enumeration value="Working"/>
          <xsd:enumeration value="Complete"/>
        </xsd:restriction>
      </xsd:simpleType>
    </xsd:element>
    <xsd:element name="LinkToTemplate" ma:index="24" nillable="true" ma:displayName="Link To Template" ma:format="Hyperlink" ma:internalName="LinkToTempla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46ed-9f15-48c2-8a6e-8e985cc051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5f4e6f-fbd7-4e1f-9456-0b3c277f5cd1}" ma:internalName="TaxCatchAll" ma:showField="CatchAllData" ma:web="bb1a46ed-9f15-48c2-8a6e-8e985cc05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BA115-73AC-47C7-8FE9-C2C3C25D4F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02BB1-D74C-4684-9506-1CD41B77F04F}">
  <ds:schemaRefs>
    <ds:schemaRef ds:uri="8bfce362-3ab5-42ad-b4ab-7c157ecc71c3"/>
    <ds:schemaRef ds:uri="bb1a46ed-9f15-48c2-8a6e-8e985cc051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8A914B-05F1-49C2-B048-D2980AFB553E}">
  <ds:schemaRefs>
    <ds:schemaRef ds:uri="8bfce362-3ab5-42ad-b4ab-7c157ecc71c3"/>
    <ds:schemaRef ds:uri="bb1a46ed-9f15-48c2-8a6e-8e985cc051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17515</TotalTime>
  <Words>1795</Words>
  <Application>Microsoft Office PowerPoint</Application>
  <PresentationFormat>Widescreen</PresentationFormat>
  <Paragraphs>266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 Light</vt:lpstr>
      <vt:lpstr>Poppins Medium</vt:lpstr>
      <vt:lpstr>Arial</vt:lpstr>
      <vt:lpstr>Poppins SemiBold</vt:lpstr>
      <vt:lpstr>Poppins</vt:lpstr>
      <vt:lpstr>Calibri</vt:lpstr>
      <vt:lpstr>Lato</vt:lpstr>
      <vt:lpstr>Courier New</vt:lpstr>
      <vt:lpstr>Office Theme</vt:lpstr>
      <vt:lpstr>1_Office Theme</vt:lpstr>
      <vt:lpstr>PowerPoint Presentation</vt:lpstr>
      <vt:lpstr>FOR LEADERS </vt:lpstr>
      <vt:lpstr>PowerPoint Presentation</vt:lpstr>
      <vt:lpstr>WHAT IS A LEARNING INITIATIVE</vt:lpstr>
      <vt:lpstr>PowerPoint Presentation</vt:lpstr>
      <vt:lpstr>PowerPoint Presentation</vt:lpstr>
      <vt:lpstr>PowerPoint Presentation</vt:lpstr>
      <vt:lpstr>MEASURE IMMEDIATE REACTION  </vt:lpstr>
      <vt:lpstr>PRE AND POST TESTING</vt:lpstr>
      <vt:lpstr>MEASURE BEHAVIOR &amp; IMPACT</vt:lpstr>
      <vt:lpstr>QUANTIFYING THE VALUE OF A “SOFT” SKILL</vt:lpstr>
      <vt:lpstr>PowerPoint Presentation</vt:lpstr>
      <vt:lpstr>GET THE TRUE COST OF LEARNING</vt:lpstr>
      <vt:lpstr>PowerPoint Presentation</vt:lpstr>
      <vt:lpstr>PowerPoint Presentation</vt:lpstr>
      <vt:lpstr>PowerPoint Presentation</vt:lpstr>
      <vt:lpstr>SOME EMPLOYEES HAVE MORE VALUE THAN OTHERS </vt:lpstr>
      <vt:lpstr>OF KEY COMPETENCIES </vt:lpstr>
      <vt:lpstr>PowerPoint Presentation</vt:lpstr>
      <vt:lpstr>PowerPoint Presentation</vt:lpstr>
      <vt:lpstr>REPORTING ON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Lieberman - Gravity Learning</cp:lastModifiedBy>
  <cp:revision>71</cp:revision>
  <dcterms:created xsi:type="dcterms:W3CDTF">2021-06-04T19:02:17Z</dcterms:created>
  <dcterms:modified xsi:type="dcterms:W3CDTF">2023-10-02T16:33:59Z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0x010100549E98BC468C3F42A6077DD1879FB006</vt:lpwstr>
  </property>
  <property fmtid="{D5CDD505-2E9C-101B-9397-08002B2CF9AE}" pid="3" name="MediaServiceImageTags">
    <vt:lpwstr/>
  </property>
</Properties>
</file>