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1" r:id="rId5"/>
  </p:sldMasterIdLst>
  <p:notesMasterIdLst>
    <p:notesMasterId r:id="rId16"/>
  </p:notesMasterIdLst>
  <p:sldIdLst>
    <p:sldId id="273" r:id="rId6"/>
    <p:sldId id="274" r:id="rId7"/>
    <p:sldId id="354" r:id="rId8"/>
    <p:sldId id="348" r:id="rId9"/>
    <p:sldId id="356" r:id="rId10"/>
    <p:sldId id="357" r:id="rId11"/>
    <p:sldId id="358" r:id="rId12"/>
    <p:sldId id="364" r:id="rId13"/>
    <p:sldId id="365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2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D9B93D-EEF5-4694-9113-666DCD2D6E57}" v="3" dt="2023-08-02T18:25:01.8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55" autoAdjust="0"/>
    <p:restoredTop sz="71223" autoAdjust="0"/>
  </p:normalViewPr>
  <p:slideViewPr>
    <p:cSldViewPr snapToGrid="0">
      <p:cViewPr varScale="1">
        <p:scale>
          <a:sx n="77" d="100"/>
          <a:sy n="77" d="100"/>
        </p:scale>
        <p:origin x="1134" y="96"/>
      </p:cViewPr>
      <p:guideLst/>
    </p:cSldViewPr>
  </p:slideViewPr>
  <p:outlineViewPr>
    <p:cViewPr>
      <p:scale>
        <a:sx n="33" d="100"/>
        <a:sy n="33" d="100"/>
      </p:scale>
      <p:origin x="0" y="-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Lieberman - Gravity Learning" userId="5348e2e7-f0f5-436c-b3d3-2663ca6c4f60" providerId="ADAL" clId="{25D9B93D-EEF5-4694-9113-666DCD2D6E57}"/>
    <pc:docChg chg="custSel addSld delSld modSld delMainMaster">
      <pc:chgData name="David Lieberman - Gravity Learning" userId="5348e2e7-f0f5-436c-b3d3-2663ca6c4f60" providerId="ADAL" clId="{25D9B93D-EEF5-4694-9113-666DCD2D6E57}" dt="2023-08-03T00:59:48.366" v="40" actId="47"/>
      <pc:docMkLst>
        <pc:docMk/>
      </pc:docMkLst>
      <pc:sldChg chg="del mod modShow">
        <pc:chgData name="David Lieberman - Gravity Learning" userId="5348e2e7-f0f5-436c-b3d3-2663ca6c4f60" providerId="ADAL" clId="{25D9B93D-EEF5-4694-9113-666DCD2D6E57}" dt="2023-08-03T00:59:48.366" v="40" actId="47"/>
        <pc:sldMkLst>
          <pc:docMk/>
          <pc:sldMk cId="2388457127" sldId="266"/>
        </pc:sldMkLst>
      </pc:sldChg>
      <pc:sldChg chg="modSp mod">
        <pc:chgData name="David Lieberman - Gravity Learning" userId="5348e2e7-f0f5-436c-b3d3-2663ca6c4f60" providerId="ADAL" clId="{25D9B93D-EEF5-4694-9113-666DCD2D6E57}" dt="2023-08-02T19:58:28.409" v="37" actId="20577"/>
        <pc:sldMkLst>
          <pc:docMk/>
          <pc:sldMk cId="604255952" sldId="273"/>
        </pc:sldMkLst>
        <pc:spChg chg="mod">
          <ac:chgData name="David Lieberman - Gravity Learning" userId="5348e2e7-f0f5-436c-b3d3-2663ca6c4f60" providerId="ADAL" clId="{25D9B93D-EEF5-4694-9113-666DCD2D6E57}" dt="2023-08-02T19:58:28.409" v="37" actId="20577"/>
          <ac:spMkLst>
            <pc:docMk/>
            <pc:sldMk cId="604255952" sldId="273"/>
            <ac:spMk id="4" creationId="{14467E08-478F-41BB-AB46-F4F55F5243B9}"/>
          </ac:spMkLst>
        </pc:spChg>
      </pc:sldChg>
      <pc:sldChg chg="mod modShow modNotesTx">
        <pc:chgData name="David Lieberman - Gravity Learning" userId="5348e2e7-f0f5-436c-b3d3-2663ca6c4f60" providerId="ADAL" clId="{25D9B93D-EEF5-4694-9113-666DCD2D6E57}" dt="2023-08-03T00:55:45.815" v="39" actId="20577"/>
        <pc:sldMkLst>
          <pc:docMk/>
          <pc:sldMk cId="0" sldId="274"/>
        </pc:sldMkLst>
      </pc:sldChg>
      <pc:sldChg chg="del">
        <pc:chgData name="David Lieberman - Gravity Learning" userId="5348e2e7-f0f5-436c-b3d3-2663ca6c4f60" providerId="ADAL" clId="{25D9B93D-EEF5-4694-9113-666DCD2D6E57}" dt="2023-08-02T18:24:11.142" v="1" actId="47"/>
        <pc:sldMkLst>
          <pc:docMk/>
          <pc:sldMk cId="2745252416" sldId="275"/>
        </pc:sldMkLst>
      </pc:sldChg>
      <pc:sldChg chg="del mod modShow">
        <pc:chgData name="David Lieberman - Gravity Learning" userId="5348e2e7-f0f5-436c-b3d3-2663ca6c4f60" providerId="ADAL" clId="{25D9B93D-EEF5-4694-9113-666DCD2D6E57}" dt="2023-08-03T00:59:48.366" v="40" actId="47"/>
        <pc:sldMkLst>
          <pc:docMk/>
          <pc:sldMk cId="303106798" sldId="303"/>
        </pc:sldMkLst>
      </pc:sldChg>
      <pc:sldChg chg="del">
        <pc:chgData name="David Lieberman - Gravity Learning" userId="5348e2e7-f0f5-436c-b3d3-2663ca6c4f60" providerId="ADAL" clId="{25D9B93D-EEF5-4694-9113-666DCD2D6E57}" dt="2023-08-02T18:25:05.275" v="5" actId="47"/>
        <pc:sldMkLst>
          <pc:docMk/>
          <pc:sldMk cId="3119896303" sldId="337"/>
        </pc:sldMkLst>
      </pc:sldChg>
      <pc:sldChg chg="del">
        <pc:chgData name="David Lieberman - Gravity Learning" userId="5348e2e7-f0f5-436c-b3d3-2663ca6c4f60" providerId="ADAL" clId="{25D9B93D-EEF5-4694-9113-666DCD2D6E57}" dt="2023-08-02T18:24:26.062" v="3" actId="47"/>
        <pc:sldMkLst>
          <pc:docMk/>
          <pc:sldMk cId="3866033543" sldId="355"/>
        </pc:sldMkLst>
      </pc:sldChg>
      <pc:sldChg chg="add">
        <pc:chgData name="David Lieberman - Gravity Learning" userId="5348e2e7-f0f5-436c-b3d3-2663ca6c4f60" providerId="ADAL" clId="{25D9B93D-EEF5-4694-9113-666DCD2D6E57}" dt="2023-08-02T18:24:08.353" v="0"/>
        <pc:sldMkLst>
          <pc:docMk/>
          <pc:sldMk cId="3483565735" sldId="356"/>
        </pc:sldMkLst>
      </pc:sldChg>
      <pc:sldChg chg="add">
        <pc:chgData name="David Lieberman - Gravity Learning" userId="5348e2e7-f0f5-436c-b3d3-2663ca6c4f60" providerId="ADAL" clId="{25D9B93D-EEF5-4694-9113-666DCD2D6E57}" dt="2023-08-02T18:24:22.900" v="2"/>
        <pc:sldMkLst>
          <pc:docMk/>
          <pc:sldMk cId="3639369239" sldId="357"/>
        </pc:sldMkLst>
      </pc:sldChg>
      <pc:sldChg chg="add">
        <pc:chgData name="David Lieberman - Gravity Learning" userId="5348e2e7-f0f5-436c-b3d3-2663ca6c4f60" providerId="ADAL" clId="{25D9B93D-EEF5-4694-9113-666DCD2D6E57}" dt="2023-08-02T18:25:01.887" v="4"/>
        <pc:sldMkLst>
          <pc:docMk/>
          <pc:sldMk cId="3405713051" sldId="358"/>
        </pc:sldMkLst>
      </pc:sldChg>
      <pc:sldChg chg="modSp add mod">
        <pc:chgData name="David Lieberman - Gravity Learning" userId="5348e2e7-f0f5-436c-b3d3-2663ca6c4f60" providerId="ADAL" clId="{25D9B93D-EEF5-4694-9113-666DCD2D6E57}" dt="2023-08-02T18:29:10.396" v="24" actId="27636"/>
        <pc:sldMkLst>
          <pc:docMk/>
          <pc:sldMk cId="2714795503" sldId="364"/>
        </pc:sldMkLst>
        <pc:spChg chg="mod">
          <ac:chgData name="David Lieberman - Gravity Learning" userId="5348e2e7-f0f5-436c-b3d3-2663ca6c4f60" providerId="ADAL" clId="{25D9B93D-EEF5-4694-9113-666DCD2D6E57}" dt="2023-08-02T18:28:58.826" v="22" actId="20577"/>
          <ac:spMkLst>
            <pc:docMk/>
            <pc:sldMk cId="2714795503" sldId="364"/>
            <ac:spMk id="11" creationId="{00A5DEF5-F052-99F2-68CB-CB11AF1E06AD}"/>
          </ac:spMkLst>
        </pc:spChg>
        <pc:spChg chg="mod">
          <ac:chgData name="David Lieberman - Gravity Learning" userId="5348e2e7-f0f5-436c-b3d3-2663ca6c4f60" providerId="ADAL" clId="{25D9B93D-EEF5-4694-9113-666DCD2D6E57}" dt="2023-08-02T18:29:10.396" v="24" actId="27636"/>
          <ac:spMkLst>
            <pc:docMk/>
            <pc:sldMk cId="2714795503" sldId="364"/>
            <ac:spMk id="17" creationId="{878E1BCD-F0B9-ACC7-7605-DF9E4FC6F8CF}"/>
          </ac:spMkLst>
        </pc:spChg>
      </pc:sldChg>
      <pc:sldChg chg="add">
        <pc:chgData name="David Lieberman - Gravity Learning" userId="5348e2e7-f0f5-436c-b3d3-2663ca6c4f60" providerId="ADAL" clId="{25D9B93D-EEF5-4694-9113-666DCD2D6E57}" dt="2023-08-02T18:25:01.887" v="4"/>
        <pc:sldMkLst>
          <pc:docMk/>
          <pc:sldMk cId="1199914193" sldId="365"/>
        </pc:sldMkLst>
      </pc:sldChg>
      <pc:sldMasterChg chg="delSldLayout">
        <pc:chgData name="David Lieberman - Gravity Learning" userId="5348e2e7-f0f5-436c-b3d3-2663ca6c4f60" providerId="ADAL" clId="{25D9B93D-EEF5-4694-9113-666DCD2D6E57}" dt="2023-08-03T00:59:48.366" v="40" actId="47"/>
        <pc:sldMasterMkLst>
          <pc:docMk/>
          <pc:sldMasterMk cId="295696651" sldId="2147483661"/>
        </pc:sldMasterMkLst>
        <pc:sldLayoutChg chg="del">
          <pc:chgData name="David Lieberman - Gravity Learning" userId="5348e2e7-f0f5-436c-b3d3-2663ca6c4f60" providerId="ADAL" clId="{25D9B93D-EEF5-4694-9113-666DCD2D6E57}" dt="2023-08-03T00:59:48.366" v="40" actId="47"/>
          <pc:sldLayoutMkLst>
            <pc:docMk/>
            <pc:sldMasterMk cId="295696651" sldId="2147483661"/>
            <pc:sldLayoutMk cId="295140783" sldId="2147483696"/>
          </pc:sldLayoutMkLst>
        </pc:sldLayoutChg>
        <pc:sldLayoutChg chg="del">
          <pc:chgData name="David Lieberman - Gravity Learning" userId="5348e2e7-f0f5-436c-b3d3-2663ca6c4f60" providerId="ADAL" clId="{25D9B93D-EEF5-4694-9113-666DCD2D6E57}" dt="2023-08-02T18:24:26.062" v="3" actId="47"/>
          <pc:sldLayoutMkLst>
            <pc:docMk/>
            <pc:sldMasterMk cId="295696651" sldId="2147483661"/>
            <pc:sldLayoutMk cId="4027802243" sldId="2147483697"/>
          </pc:sldLayoutMkLst>
        </pc:sldLayoutChg>
      </pc:sldMasterChg>
      <pc:sldMasterChg chg="del delSldLayout">
        <pc:chgData name="David Lieberman - Gravity Learning" userId="5348e2e7-f0f5-436c-b3d3-2663ca6c4f60" providerId="ADAL" clId="{25D9B93D-EEF5-4694-9113-666DCD2D6E57}" dt="2023-08-03T00:59:48.366" v="40" actId="47"/>
        <pc:sldMasterMkLst>
          <pc:docMk/>
          <pc:sldMasterMk cId="1029159874" sldId="2147483682"/>
        </pc:sldMasterMkLst>
        <pc:sldLayoutChg chg="del">
          <pc:chgData name="David Lieberman - Gravity Learning" userId="5348e2e7-f0f5-436c-b3d3-2663ca6c4f60" providerId="ADAL" clId="{25D9B93D-EEF5-4694-9113-666DCD2D6E57}" dt="2023-08-03T00:59:48.366" v="40" actId="47"/>
          <pc:sldLayoutMkLst>
            <pc:docMk/>
            <pc:sldMasterMk cId="1029159874" sldId="2147483682"/>
            <pc:sldLayoutMk cId="2240607486" sldId="2147483683"/>
          </pc:sldLayoutMkLst>
        </pc:sldLayoutChg>
        <pc:sldLayoutChg chg="del">
          <pc:chgData name="David Lieberman - Gravity Learning" userId="5348e2e7-f0f5-436c-b3d3-2663ca6c4f60" providerId="ADAL" clId="{25D9B93D-EEF5-4694-9113-666DCD2D6E57}" dt="2023-08-03T00:59:48.366" v="40" actId="47"/>
          <pc:sldLayoutMkLst>
            <pc:docMk/>
            <pc:sldMasterMk cId="1029159874" sldId="2147483682"/>
            <pc:sldLayoutMk cId="2554217572" sldId="2147483684"/>
          </pc:sldLayoutMkLst>
        </pc:sldLayoutChg>
        <pc:sldLayoutChg chg="del">
          <pc:chgData name="David Lieberman - Gravity Learning" userId="5348e2e7-f0f5-436c-b3d3-2663ca6c4f60" providerId="ADAL" clId="{25D9B93D-EEF5-4694-9113-666DCD2D6E57}" dt="2023-08-03T00:59:48.366" v="40" actId="47"/>
          <pc:sldLayoutMkLst>
            <pc:docMk/>
            <pc:sldMasterMk cId="1029159874" sldId="2147483682"/>
            <pc:sldLayoutMk cId="2907944242" sldId="2147483685"/>
          </pc:sldLayoutMkLst>
        </pc:sldLayoutChg>
        <pc:sldLayoutChg chg="del">
          <pc:chgData name="David Lieberman - Gravity Learning" userId="5348e2e7-f0f5-436c-b3d3-2663ca6c4f60" providerId="ADAL" clId="{25D9B93D-EEF5-4694-9113-666DCD2D6E57}" dt="2023-08-03T00:59:48.366" v="40" actId="47"/>
          <pc:sldLayoutMkLst>
            <pc:docMk/>
            <pc:sldMasterMk cId="1029159874" sldId="2147483682"/>
            <pc:sldLayoutMk cId="4218260621" sldId="2147483686"/>
          </pc:sldLayoutMkLst>
        </pc:sldLayoutChg>
        <pc:sldLayoutChg chg="del">
          <pc:chgData name="David Lieberman - Gravity Learning" userId="5348e2e7-f0f5-436c-b3d3-2663ca6c4f60" providerId="ADAL" clId="{25D9B93D-EEF5-4694-9113-666DCD2D6E57}" dt="2023-08-03T00:59:48.366" v="40" actId="47"/>
          <pc:sldLayoutMkLst>
            <pc:docMk/>
            <pc:sldMasterMk cId="1029159874" sldId="2147483682"/>
            <pc:sldLayoutMk cId="1710847583" sldId="2147483687"/>
          </pc:sldLayoutMkLst>
        </pc:sldLayoutChg>
        <pc:sldLayoutChg chg="del">
          <pc:chgData name="David Lieberman - Gravity Learning" userId="5348e2e7-f0f5-436c-b3d3-2663ca6c4f60" providerId="ADAL" clId="{25D9B93D-EEF5-4694-9113-666DCD2D6E57}" dt="2023-08-03T00:59:48.366" v="40" actId="47"/>
          <pc:sldLayoutMkLst>
            <pc:docMk/>
            <pc:sldMasterMk cId="1029159874" sldId="2147483682"/>
            <pc:sldLayoutMk cId="3304263565" sldId="2147483688"/>
          </pc:sldLayoutMkLst>
        </pc:sldLayoutChg>
        <pc:sldLayoutChg chg="del">
          <pc:chgData name="David Lieberman - Gravity Learning" userId="5348e2e7-f0f5-436c-b3d3-2663ca6c4f60" providerId="ADAL" clId="{25D9B93D-EEF5-4694-9113-666DCD2D6E57}" dt="2023-08-03T00:59:48.366" v="40" actId="47"/>
          <pc:sldLayoutMkLst>
            <pc:docMk/>
            <pc:sldMasterMk cId="1029159874" sldId="2147483682"/>
            <pc:sldLayoutMk cId="384576476" sldId="2147483689"/>
          </pc:sldLayoutMkLst>
        </pc:sldLayoutChg>
        <pc:sldLayoutChg chg="del">
          <pc:chgData name="David Lieberman - Gravity Learning" userId="5348e2e7-f0f5-436c-b3d3-2663ca6c4f60" providerId="ADAL" clId="{25D9B93D-EEF5-4694-9113-666DCD2D6E57}" dt="2023-08-03T00:59:48.366" v="40" actId="47"/>
          <pc:sldLayoutMkLst>
            <pc:docMk/>
            <pc:sldMasterMk cId="1029159874" sldId="2147483682"/>
            <pc:sldLayoutMk cId="3322927434" sldId="2147483690"/>
          </pc:sldLayoutMkLst>
        </pc:sldLayoutChg>
        <pc:sldLayoutChg chg="del">
          <pc:chgData name="David Lieberman - Gravity Learning" userId="5348e2e7-f0f5-436c-b3d3-2663ca6c4f60" providerId="ADAL" clId="{25D9B93D-EEF5-4694-9113-666DCD2D6E57}" dt="2023-08-03T00:59:48.366" v="40" actId="47"/>
          <pc:sldLayoutMkLst>
            <pc:docMk/>
            <pc:sldMasterMk cId="1029159874" sldId="2147483682"/>
            <pc:sldLayoutMk cId="1829154465" sldId="2147483691"/>
          </pc:sldLayoutMkLst>
        </pc:sldLayoutChg>
        <pc:sldLayoutChg chg="del">
          <pc:chgData name="David Lieberman - Gravity Learning" userId="5348e2e7-f0f5-436c-b3d3-2663ca6c4f60" providerId="ADAL" clId="{25D9B93D-EEF5-4694-9113-666DCD2D6E57}" dt="2023-08-03T00:59:48.366" v="40" actId="47"/>
          <pc:sldLayoutMkLst>
            <pc:docMk/>
            <pc:sldMasterMk cId="1029159874" sldId="2147483682"/>
            <pc:sldLayoutMk cId="1884967152" sldId="2147483692"/>
          </pc:sldLayoutMkLst>
        </pc:sldLayoutChg>
        <pc:sldLayoutChg chg="del">
          <pc:chgData name="David Lieberman - Gravity Learning" userId="5348e2e7-f0f5-436c-b3d3-2663ca6c4f60" providerId="ADAL" clId="{25D9B93D-EEF5-4694-9113-666DCD2D6E57}" dt="2023-08-03T00:59:48.366" v="40" actId="47"/>
          <pc:sldLayoutMkLst>
            <pc:docMk/>
            <pc:sldMasterMk cId="1029159874" sldId="2147483682"/>
            <pc:sldLayoutMk cId="4115095918" sldId="2147483693"/>
          </pc:sldLayoutMkLst>
        </pc:sldLayoutChg>
        <pc:sldLayoutChg chg="del">
          <pc:chgData name="David Lieberman - Gravity Learning" userId="5348e2e7-f0f5-436c-b3d3-2663ca6c4f60" providerId="ADAL" clId="{25D9B93D-EEF5-4694-9113-666DCD2D6E57}" dt="2023-08-03T00:59:48.366" v="40" actId="47"/>
          <pc:sldLayoutMkLst>
            <pc:docMk/>
            <pc:sldMasterMk cId="1029159874" sldId="2147483682"/>
            <pc:sldLayoutMk cId="1315159997" sldId="2147483694"/>
          </pc:sldLayoutMkLst>
        </pc:sldLayoutChg>
      </pc:sldMasterChg>
    </pc:docChg>
  </pc:docChgLst>
  <pc:docChgLst>
    <pc:chgData name="Gravity Learning -" userId="92de5528-92de-456a-bc88-0f466eb57959" providerId="ADAL" clId="{A9BAF271-364A-4D15-9737-E21C13B6A537}"/>
    <pc:docChg chg="delSld modSld">
      <pc:chgData name="Gravity Learning -" userId="92de5528-92de-456a-bc88-0f466eb57959" providerId="ADAL" clId="{A9BAF271-364A-4D15-9737-E21C13B6A537}" dt="2023-02-01T02:01:21.894" v="204" actId="20577"/>
      <pc:docMkLst>
        <pc:docMk/>
      </pc:docMkLst>
      <pc:sldChg chg="del">
        <pc:chgData name="Gravity Learning -" userId="92de5528-92de-456a-bc88-0f466eb57959" providerId="ADAL" clId="{A9BAF271-364A-4D15-9737-E21C13B6A537}" dt="2023-02-01T01:57:54.918" v="0" actId="47"/>
        <pc:sldMkLst>
          <pc:docMk/>
          <pc:sldMk cId="1751253924" sldId="258"/>
        </pc:sldMkLst>
      </pc:sldChg>
      <pc:sldChg chg="modSp modAnim">
        <pc:chgData name="Gravity Learning -" userId="92de5528-92de-456a-bc88-0f466eb57959" providerId="ADAL" clId="{A9BAF271-364A-4D15-9737-E21C13B6A537}" dt="2023-02-01T02:01:21.894" v="204" actId="20577"/>
        <pc:sldMkLst>
          <pc:docMk/>
          <pc:sldMk cId="3119896303" sldId="337"/>
        </pc:sldMkLst>
        <pc:spChg chg="mod">
          <ac:chgData name="Gravity Learning -" userId="92de5528-92de-456a-bc88-0f466eb57959" providerId="ADAL" clId="{A9BAF271-364A-4D15-9737-E21C13B6A537}" dt="2023-02-01T02:01:21.894" v="204" actId="20577"/>
          <ac:spMkLst>
            <pc:docMk/>
            <pc:sldMk cId="3119896303" sldId="337"/>
            <ac:spMk id="15" creationId="{4026485C-7FBB-4C6D-B0E5-109734D592B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BBE5D-A07B-4C74-B975-7902AD55602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A963A-77CA-488D-9FED-442F0F173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53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27BF1-2CB2-4493-9B28-7E43F2F81B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976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are super </a:t>
            </a:r>
            <a:r>
              <a:rPr lang="en-US" dirty="0" err="1"/>
              <a:t>nerdily</a:t>
            </a:r>
            <a:r>
              <a:rPr lang="en-US" dirty="0"/>
              <a:t> into measuring learning effectiveness.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you'd like to learn about how we do it, here's a slightly nerdy article that explains the whole thing: </a:t>
            </a:r>
            <a:br>
              <a:rPr lang="en-US" dirty="0"/>
            </a:br>
            <a:endParaRPr dirty="0"/>
          </a:p>
        </p:txBody>
      </p:sp>
      <p:sp>
        <p:nvSpPr>
          <p:cNvPr id="209" name="Google Shape;20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9C8AC4-9287-4FB4-86D2-324BD7089F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451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ROI CALCULATOR </a:t>
            </a:r>
          </a:p>
          <a:p>
            <a:r>
              <a:rPr lang="en-US" dirty="0"/>
              <a:t>https://gravitylearning.com/wp-content/uploads/2021/04/Cost-Calculator-for-ROI-Gravity.xlsx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A963A-77CA-488D-9FED-442F0F173C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45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Google Shape;20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3661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Calibri Light" panose="020F0302020204030204" pitchFamily="34" charset="0"/>
              </a:rPr>
              <a:t>Assess the extent to which each competency contributes to success in the role.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A963A-77CA-488D-9FED-442F0F173C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49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 THE UTILITY </a:t>
            </a: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MEASUREMENT CALCULATOR:</a:t>
            </a:r>
            <a:b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https://gravitylearning.sharepoint.com/:x:/s/GravityLearningDocuments/Ee28u2VWsfhKmFq8Np4I6swBKdcbo9eNnj1Dh6l6pF-m0Q?e=4ibncv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competencies for a role. </a:t>
            </a:r>
            <a:b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determine how much </a:t>
            </a:r>
            <a:r>
              <a:rPr lang="en-U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role each competency is responsible for.  </a:t>
            </a:r>
            <a:b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example, competency in SQL might have a full 50% to do with job success.</a:t>
            </a:r>
            <a:b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a 100K salary, satisfactory SQL skills would be “worth” 50K. </a:t>
            </a:r>
            <a:b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an employee’s current competency level -4 to 4 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-4: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This employees skill level is harmful to the org and costs at least the expected value   </a:t>
            </a:r>
            <a:b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0: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This employee demonstrates the 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minimum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skill needed for job 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(they are “worth it” to the org)</a:t>
            </a:r>
            <a:b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an employee is evaluated at a 5, their SQL skills are worth 50K.</a:t>
            </a:r>
            <a:b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4: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This employee demonstrates skill that gains the org at least double the expected</a:t>
            </a:r>
            <a:b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training, the employee is evaluated again, and each skill point change is worth 25% of 50K, or $12.5K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9C8AC4-9287-4FB4-86D2-324BD7089F4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50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Visit us on the web at: </a:t>
            </a:r>
            <a:br>
              <a:rPr lang="en-US" dirty="0"/>
            </a:br>
            <a:r>
              <a:rPr lang="en-US" dirty="0"/>
              <a:t>www.gravitylearning.com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Talk to you soon,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The Team at Gravity Learning</a:t>
            </a:r>
            <a:endParaRPr dirty="0"/>
          </a:p>
        </p:txBody>
      </p:sp>
      <p:sp>
        <p:nvSpPr>
          <p:cNvPr id="228" name="Google Shape;22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5B8D2-7CD3-460D-9C87-8710C0476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E535E-37B5-424A-A319-C496F45FD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59FF8-0259-4182-A35F-82BA7001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7F860-52A3-43EE-A6B7-D97C9ECB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DBA86-5E18-4F51-8FCB-13126AC29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101B4-6EAC-4551-99EF-8CFF24A94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63432B-3CF0-46D5-99DE-FB524A239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77A44-2F81-4EB7-92CA-2B20F8C0E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99CF9-1BC1-41DF-BA3C-F9FBCCECC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B1263-A234-4FFB-B1ED-6EAD33898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0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309D21-A3BF-45B2-A1AA-152A9D2509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DA69F9-38FB-49B7-A798-7E26EF68E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83C26-13EF-4913-997E-C508C950B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1DF80-554C-446F-85CF-C194F8FB1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0D218-0E3A-4EB0-8F51-0DB35EEB7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34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Left 2">
  <p:cSld name="Bullets Left 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>
            <a:spLocks noGrp="1"/>
          </p:cNvSpPr>
          <p:nvPr>
            <p:ph type="body" idx="1"/>
          </p:nvPr>
        </p:nvSpPr>
        <p:spPr>
          <a:xfrm>
            <a:off x="6727823" y="4742268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>
            <a:spLocks noGrp="1"/>
          </p:cNvSpPr>
          <p:nvPr>
            <p:ph type="body" idx="2"/>
          </p:nvPr>
        </p:nvSpPr>
        <p:spPr>
          <a:xfrm>
            <a:off x="6727823" y="3632125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3"/>
          </p:nvPr>
        </p:nvSpPr>
        <p:spPr>
          <a:xfrm>
            <a:off x="7321553" y="3519893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>
            <a:spLocks noGrp="1"/>
          </p:cNvSpPr>
          <p:nvPr>
            <p:ph type="body" idx="4"/>
          </p:nvPr>
        </p:nvSpPr>
        <p:spPr>
          <a:xfrm>
            <a:off x="6727823" y="2521982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body" idx="5"/>
          </p:nvPr>
        </p:nvSpPr>
        <p:spPr>
          <a:xfrm>
            <a:off x="7321553" y="2409750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>
            <a:spLocks noGrp="1"/>
          </p:cNvSpPr>
          <p:nvPr>
            <p:ph type="body" idx="6"/>
          </p:nvPr>
        </p:nvSpPr>
        <p:spPr>
          <a:xfrm>
            <a:off x="6727823" y="1400173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/>
          <p:nvPr/>
        </p:nvSpPr>
        <p:spPr>
          <a:xfrm>
            <a:off x="5124450" y="1152782"/>
            <a:ext cx="1257300" cy="4543253"/>
          </a:xfrm>
          <a:prstGeom prst="rect">
            <a:avLst/>
          </a:prstGeom>
          <a:solidFill>
            <a:srgbClr val="5256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6"/>
          <p:cNvSpPr/>
          <p:nvPr/>
        </p:nvSpPr>
        <p:spPr>
          <a:xfrm>
            <a:off x="0" y="0"/>
            <a:ext cx="5124450" cy="6858000"/>
          </a:xfrm>
          <a:prstGeom prst="rect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6"/>
          <p:cNvSpPr>
            <a:spLocks noGrp="1"/>
          </p:cNvSpPr>
          <p:nvPr>
            <p:ph type="pic" idx="7"/>
          </p:nvPr>
        </p:nvSpPr>
        <p:spPr>
          <a:xfrm>
            <a:off x="3902075" y="1190796"/>
            <a:ext cx="244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8"/>
          </p:nvPr>
        </p:nvSpPr>
        <p:spPr>
          <a:xfrm>
            <a:off x="777874" y="2314575"/>
            <a:ext cx="2927351" cy="1228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9"/>
          </p:nvPr>
        </p:nvSpPr>
        <p:spPr>
          <a:xfrm>
            <a:off x="777874" y="3653318"/>
            <a:ext cx="2927351" cy="1309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3"/>
          </p:nvPr>
        </p:nvSpPr>
        <p:spPr>
          <a:xfrm>
            <a:off x="7321553" y="1287941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4"/>
          </p:nvPr>
        </p:nvSpPr>
        <p:spPr>
          <a:xfrm>
            <a:off x="7321553" y="4630036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8" name="Google Shape;68;p16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3767" y="397130"/>
            <a:ext cx="877533" cy="408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6938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9C8C83E1-F5C6-4229-ADBA-D2278D2D5F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27823" y="4742268"/>
            <a:ext cx="488954" cy="488954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3BDD37C8-8514-4FCE-BB4C-DD720BA0B5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27823" y="3632125"/>
            <a:ext cx="488954" cy="488954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1B4FC4BE-8AC2-4251-A3EC-FD4B7F1FFC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21553" y="3519893"/>
            <a:ext cx="4349748" cy="70788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2452EBA0-F30A-46F0-BFBE-D491EA7555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27823" y="2521982"/>
            <a:ext cx="488954" cy="488954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B8A59C54-578E-468A-8F4A-78A179BC52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21553" y="2409750"/>
            <a:ext cx="4349748" cy="70788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B874823-A036-4406-B5A5-D584EB89CB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27823" y="1400173"/>
            <a:ext cx="488954" cy="488954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B96AD0-C506-465C-B425-43DC7718B44B}"/>
              </a:ext>
            </a:extLst>
          </p:cNvPr>
          <p:cNvSpPr/>
          <p:nvPr userDrawn="1"/>
        </p:nvSpPr>
        <p:spPr>
          <a:xfrm>
            <a:off x="5124450" y="1152782"/>
            <a:ext cx="1257300" cy="4543253"/>
          </a:xfrm>
          <a:prstGeom prst="rect">
            <a:avLst/>
          </a:prstGeom>
          <a:solidFill>
            <a:srgbClr val="525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FC0FCB-DE23-4010-942C-E4D597BBE141}"/>
              </a:ext>
            </a:extLst>
          </p:cNvPr>
          <p:cNvSpPr/>
          <p:nvPr userDrawn="1"/>
        </p:nvSpPr>
        <p:spPr>
          <a:xfrm>
            <a:off x="0" y="0"/>
            <a:ext cx="5124450" cy="6858000"/>
          </a:xfrm>
          <a:prstGeom prst="rect">
            <a:avLst/>
          </a:prstGeom>
          <a:solidFill>
            <a:srgbClr val="E62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5B481B5-4C69-4E4D-8397-3E568C75A8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02075" y="1190796"/>
            <a:ext cx="2444750" cy="4467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819598AE-D8DD-4CDD-AC78-18F0D97E21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7874" y="2314575"/>
            <a:ext cx="2927351" cy="1228469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Heading Here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AE6BF0A4-B0A4-4884-B7BB-B172F26848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7874" y="3653318"/>
            <a:ext cx="2927351" cy="1309207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9FA9AFB8-F5E8-4424-A5BF-10798F44CF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21553" y="1287941"/>
            <a:ext cx="4349748" cy="70788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962BE19B-85AC-4FF8-B483-22A43A5F7C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21553" y="4630036"/>
            <a:ext cx="4349748" cy="70788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pic>
        <p:nvPicPr>
          <p:cNvPr id="15" name="Picture 14" descr="Logo&#10;&#10;Description automatically generated with medium confidence">
            <a:extLst>
              <a:ext uri="{FF2B5EF4-FFF2-40B4-BE49-F238E27FC236}">
                <a16:creationId xmlns:a16="http://schemas.microsoft.com/office/drawing/2014/main" id="{F8B99EFC-2A00-4F2B-9AFC-21AB688A49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767" y="397130"/>
            <a:ext cx="877533" cy="40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3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E968C36-276A-4006-9D5F-60AA938E9F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2608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E1C22F7F-7AB3-434E-A13E-9EEF2396AA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5175" y="5355484"/>
            <a:ext cx="8575378" cy="673158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Subheading Text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36FF10F-A7AF-4549-B41C-ED35D61A41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5175" y="4760172"/>
            <a:ext cx="8575378" cy="595312"/>
          </a:xfrm>
        </p:spPr>
        <p:txBody>
          <a:bodyPr anchor="ctr"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n-GB" dirty="0"/>
              <a:t>Presentation Title Heading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59105B-5BF4-487C-B718-94501E12AB7F}"/>
              </a:ext>
            </a:extLst>
          </p:cNvPr>
          <p:cNvSpPr txBox="1"/>
          <p:nvPr userDrawn="1"/>
        </p:nvSpPr>
        <p:spPr>
          <a:xfrm>
            <a:off x="765530" y="6400802"/>
            <a:ext cx="25285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>
                    <a:lumMod val="95000"/>
                    <a:lumOff val="5000"/>
                  </a:schemeClr>
                </a:solidFill>
                <a:ea typeface="Eb Garamond" pitchFamily="2" charset="0"/>
                <a:cs typeface="Eb Garamond" pitchFamily="2" charset="0"/>
              </a:rPr>
              <a:t>www.gravitylearning.com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5C612AF9-1961-49DB-A8D2-D4BB9255C5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5176" y="4188614"/>
            <a:ext cx="3644900" cy="30777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Important note</a:t>
            </a:r>
          </a:p>
        </p:txBody>
      </p:sp>
    </p:spTree>
    <p:extLst>
      <p:ext uri="{BB962C8B-B14F-4D97-AF65-F5344CB8AC3E}">
        <p14:creationId xmlns:p14="http://schemas.microsoft.com/office/powerpoint/2010/main" val="399991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AB5FE-8452-4E85-A3BC-3B711E5ED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1C95F0-3F09-447E-8143-8D70FE9A4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D1478-E443-44DF-809C-D312F159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99F54-224B-4C4A-8A1E-39B0F8A20CB5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71C37-885C-46EE-804F-111DB0122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6AB44-779F-4D14-84DA-408F20D22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84A1-2F0C-44B4-ADAA-F58FDAF4C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87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EC0989B-334E-4A0A-A318-61F5A4E36F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418" y="3695699"/>
            <a:ext cx="4923334" cy="950615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Subheading Text Here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1E6E54B2-89CF-47EF-99AD-5E9A1215D3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1418" y="3018886"/>
            <a:ext cx="4923334" cy="595312"/>
          </a:xfrm>
        </p:spPr>
        <p:txBody>
          <a:bodyPr anchor="t" anchorCtr="0">
            <a:no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n-GB" dirty="0"/>
              <a:t>Section Break Slide Heading</a:t>
            </a:r>
          </a:p>
        </p:txBody>
      </p:sp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DBAA7FB0-FB8D-4D54-8C4D-D46FF9EC7847}"/>
              </a:ext>
            </a:extLst>
          </p:cNvPr>
          <p:cNvSpPr/>
          <p:nvPr userDrawn="1"/>
        </p:nvSpPr>
        <p:spPr>
          <a:xfrm rot="10800000">
            <a:off x="6159500" y="79370"/>
            <a:ext cx="5937250" cy="6702429"/>
          </a:xfrm>
          <a:prstGeom prst="round1Rect">
            <a:avLst>
              <a:gd name="adj" fmla="val 29859"/>
            </a:avLst>
          </a:prstGeom>
          <a:solidFill>
            <a:srgbClr val="E62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49CF7F9-53BE-49A7-98DA-65EB94D1C6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61099" y="79368"/>
            <a:ext cx="5848350" cy="6648449"/>
          </a:xfrm>
          <a:custGeom>
            <a:avLst/>
            <a:gdLst>
              <a:gd name="connsiteX0" fmla="*/ 0 w 5848350"/>
              <a:gd name="connsiteY0" fmla="*/ 0 h 6648449"/>
              <a:gd name="connsiteX1" fmla="*/ 5848350 w 5848350"/>
              <a:gd name="connsiteY1" fmla="*/ 0 h 6648449"/>
              <a:gd name="connsiteX2" fmla="*/ 5848350 w 5848350"/>
              <a:gd name="connsiteY2" fmla="*/ 6648449 h 6648449"/>
              <a:gd name="connsiteX3" fmla="*/ 1746259 w 5848350"/>
              <a:gd name="connsiteY3" fmla="*/ 6648449 h 6648449"/>
              <a:gd name="connsiteX4" fmla="*/ 0 w 5848350"/>
              <a:gd name="connsiteY4" fmla="*/ 4902190 h 6648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8350" h="6648449">
                <a:moveTo>
                  <a:pt x="0" y="0"/>
                </a:moveTo>
                <a:lnTo>
                  <a:pt x="5848350" y="0"/>
                </a:lnTo>
                <a:lnTo>
                  <a:pt x="5848350" y="6648449"/>
                </a:lnTo>
                <a:lnTo>
                  <a:pt x="1746259" y="6648449"/>
                </a:lnTo>
                <a:cubicBezTo>
                  <a:pt x="781827" y="6648449"/>
                  <a:pt x="0" y="5866622"/>
                  <a:pt x="0" y="490219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E492188C-3822-4218-9C92-896C6D53E5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1418" y="2342073"/>
            <a:ext cx="768159" cy="595312"/>
          </a:xfrm>
        </p:spPr>
        <p:txBody>
          <a:bodyPr anchor="t" anchorCtr="0">
            <a:noAutofit/>
          </a:bodyPr>
          <a:lstStyle>
            <a:lvl1pPr marL="0" indent="0">
              <a:buNone/>
              <a:defRPr sz="4400" b="1" cap="none" spc="50">
                <a:ln w="9525" cmpd="sng">
                  <a:solidFill>
                    <a:srgbClr val="E62B2E"/>
                  </a:solidFill>
                  <a:prstDash val="solid"/>
                </a:ln>
                <a:noFill/>
                <a:effectLst/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3065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EF6F9425-FE18-4A3D-9168-91CC84CF84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0375" y="3654022"/>
            <a:ext cx="444500" cy="444500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778AE13-D979-4B41-9E57-91C22A7008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75" y="2784475"/>
            <a:ext cx="444500" cy="444500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1E137A9A-E38F-4698-A312-1718A40391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7024" y="1103555"/>
            <a:ext cx="6124574" cy="595312"/>
          </a:xfrm>
        </p:spPr>
        <p:txBody>
          <a:bodyPr anchor="ctr"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n-GB" dirty="0"/>
              <a:t>Slide Heading Here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F84013F-2DEC-4B1F-A4E2-D5807335EAD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092200"/>
            <a:ext cx="5048250" cy="5283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28663160-0E97-4F37-90FD-B0E50B63D5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024" y="1728504"/>
            <a:ext cx="6124574" cy="707887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750C6F85-1FAF-4353-8926-E6D95D8278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8077" y="2638688"/>
            <a:ext cx="5343521" cy="70788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398F898B-2248-45B9-A597-45546258E4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8077" y="3508235"/>
            <a:ext cx="5343521" cy="70788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4B325D1E-D9C6-446E-BB77-EF48165810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0375" y="4522807"/>
            <a:ext cx="444500" cy="444500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18AE659E-8640-4FF6-9C78-8FB9FB3012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8077" y="4377020"/>
            <a:ext cx="5343521" cy="70788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1B6FB29C-4E1E-47D6-BA83-607A79CE8AE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40375" y="5391592"/>
            <a:ext cx="444500" cy="444500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0ECF781D-20F8-4BB4-8C09-9A26DA368A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8077" y="5245805"/>
            <a:ext cx="5343521" cy="70788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54D9C5F7-44C5-42D3-B243-347F9F70FB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767" y="397130"/>
            <a:ext cx="877533" cy="40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7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65">
            <a:extLst>
              <a:ext uri="{FF2B5EF4-FFF2-40B4-BE49-F238E27FC236}">
                <a16:creationId xmlns:a16="http://schemas.microsoft.com/office/drawing/2014/main" id="{E4348BC3-D3A7-4651-8AAA-A5A5D2FF1CA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86348" y="4835897"/>
            <a:ext cx="703120" cy="70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67" name="Picture Placeholder 65">
            <a:extLst>
              <a:ext uri="{FF2B5EF4-FFF2-40B4-BE49-F238E27FC236}">
                <a16:creationId xmlns:a16="http://schemas.microsoft.com/office/drawing/2014/main" id="{94E8C1AB-CC9B-4DEA-B929-DC8AD078A6A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86348" y="2951875"/>
            <a:ext cx="703120" cy="70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66" name="Picture Placeholder 65">
            <a:extLst>
              <a:ext uri="{FF2B5EF4-FFF2-40B4-BE49-F238E27FC236}">
                <a16:creationId xmlns:a16="http://schemas.microsoft.com/office/drawing/2014/main" id="{EB56E721-3209-4A35-9EC8-47F1EC1A0F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874" y="2951875"/>
            <a:ext cx="703120" cy="70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2481EA89-E028-4FDB-8157-78595E63A9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0686" y="2951875"/>
            <a:ext cx="4098925" cy="101566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59" name="Text Placeholder 13">
            <a:extLst>
              <a:ext uri="{FF2B5EF4-FFF2-40B4-BE49-F238E27FC236}">
                <a16:creationId xmlns:a16="http://schemas.microsoft.com/office/drawing/2014/main" id="{1C291A2A-A20D-4B65-80B0-E2871DD24E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7874" y="843078"/>
            <a:ext cx="9204325" cy="595312"/>
          </a:xfrm>
        </p:spPr>
        <p:txBody>
          <a:bodyPr anchor="ctr"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n-GB" dirty="0"/>
              <a:t>Slide Heading Here</a:t>
            </a:r>
          </a:p>
        </p:txBody>
      </p:sp>
      <p:sp>
        <p:nvSpPr>
          <p:cNvPr id="60" name="Text Placeholder 13">
            <a:extLst>
              <a:ext uri="{FF2B5EF4-FFF2-40B4-BE49-F238E27FC236}">
                <a16:creationId xmlns:a16="http://schemas.microsoft.com/office/drawing/2014/main" id="{9AE36165-A4DF-4AC0-AF24-23EC4F6C85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7875" y="1468027"/>
            <a:ext cx="10636250" cy="707887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62" name="Text Placeholder 13">
            <a:extLst>
              <a:ext uri="{FF2B5EF4-FFF2-40B4-BE49-F238E27FC236}">
                <a16:creationId xmlns:a16="http://schemas.microsoft.com/office/drawing/2014/main" id="{8E52A7E8-5651-4666-AA00-2F68600C30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0686" y="4835813"/>
            <a:ext cx="4098925" cy="101566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63" name="Text Placeholder 13">
            <a:extLst>
              <a:ext uri="{FF2B5EF4-FFF2-40B4-BE49-F238E27FC236}">
                <a16:creationId xmlns:a16="http://schemas.microsoft.com/office/drawing/2014/main" id="{D235CE5B-0A7B-4152-90DC-B413A947D6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5200" y="2951875"/>
            <a:ext cx="4098925" cy="101566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64" name="Text Placeholder 13">
            <a:extLst>
              <a:ext uri="{FF2B5EF4-FFF2-40B4-BE49-F238E27FC236}">
                <a16:creationId xmlns:a16="http://schemas.microsoft.com/office/drawing/2014/main" id="{56F21C1C-F762-457E-89B5-94212F1A88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5200" y="4835813"/>
            <a:ext cx="4098925" cy="101566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69" name="Picture Placeholder 65">
            <a:extLst>
              <a:ext uri="{FF2B5EF4-FFF2-40B4-BE49-F238E27FC236}">
                <a16:creationId xmlns:a16="http://schemas.microsoft.com/office/drawing/2014/main" id="{308A055A-FC15-425B-BFFD-9D6101BD0C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77874" y="4835813"/>
            <a:ext cx="703120" cy="707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807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9C8C83E1-F5C6-4229-ADBA-D2278D2D5F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27823" y="4742268"/>
            <a:ext cx="488954" cy="488954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3BDD37C8-8514-4FCE-BB4C-DD720BA0B5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27823" y="3632125"/>
            <a:ext cx="488954" cy="488954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1B4FC4BE-8AC2-4251-A3EC-FD4B7F1FFC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21553" y="3519893"/>
            <a:ext cx="4349748" cy="70788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2452EBA0-F30A-46F0-BFBE-D491EA7555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27823" y="2521982"/>
            <a:ext cx="488954" cy="488954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B8A59C54-578E-468A-8F4A-78A179BC52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21553" y="2409750"/>
            <a:ext cx="4349748" cy="70788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B874823-A036-4406-B5A5-D584EB89CB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27823" y="1400173"/>
            <a:ext cx="488954" cy="488954"/>
          </a:xfrm>
          <a:prstGeom prst="ellipse">
            <a:avLst/>
          </a:prstGeo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B96AD0-C506-465C-B425-43DC7718B44B}"/>
              </a:ext>
            </a:extLst>
          </p:cNvPr>
          <p:cNvSpPr/>
          <p:nvPr userDrawn="1"/>
        </p:nvSpPr>
        <p:spPr>
          <a:xfrm>
            <a:off x="5124450" y="1152782"/>
            <a:ext cx="1257300" cy="4543253"/>
          </a:xfrm>
          <a:prstGeom prst="rect">
            <a:avLst/>
          </a:prstGeom>
          <a:solidFill>
            <a:srgbClr val="525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FC0FCB-DE23-4010-942C-E4D597BBE141}"/>
              </a:ext>
            </a:extLst>
          </p:cNvPr>
          <p:cNvSpPr/>
          <p:nvPr userDrawn="1"/>
        </p:nvSpPr>
        <p:spPr>
          <a:xfrm>
            <a:off x="0" y="0"/>
            <a:ext cx="5124450" cy="6858000"/>
          </a:xfrm>
          <a:prstGeom prst="rect">
            <a:avLst/>
          </a:prstGeom>
          <a:solidFill>
            <a:srgbClr val="E62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5B481B5-4C69-4E4D-8397-3E568C75A8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02075" y="1190796"/>
            <a:ext cx="2444750" cy="4467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819598AE-D8DD-4CDD-AC78-18F0D97E21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7874" y="2314575"/>
            <a:ext cx="2927351" cy="1228469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Heading Here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AE6BF0A4-B0A4-4884-B7BB-B172F26848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7874" y="3653318"/>
            <a:ext cx="2927351" cy="1309207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9FA9AFB8-F5E8-4424-A5BF-10798F44CF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21553" y="1287941"/>
            <a:ext cx="4349748" cy="70788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962BE19B-85AC-4FF8-B483-22A43A5F7C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21553" y="4630036"/>
            <a:ext cx="4349748" cy="70788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pic>
        <p:nvPicPr>
          <p:cNvPr id="15" name="Picture 14" descr="Logo&#10;&#10;Description automatically generated with medium confidence">
            <a:extLst>
              <a:ext uri="{FF2B5EF4-FFF2-40B4-BE49-F238E27FC236}">
                <a16:creationId xmlns:a16="http://schemas.microsoft.com/office/drawing/2014/main" id="{F8B99EFC-2A00-4F2B-9AFC-21AB688A49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767" y="397130"/>
            <a:ext cx="877533" cy="40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8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C5256-9924-4FDD-92DE-ECFEC453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72100-5B26-48F5-9191-16B6F8267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D5BDF-FA94-4AFE-BA54-C2E6E7C65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96FF-EE04-4E31-9092-9B957C21F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A465B-7250-4415-83D3-136BE032B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41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1C439905-C2D2-4A74-805E-BD6C31E136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31296" y="3429000"/>
            <a:ext cx="3060704" cy="3429000"/>
          </a:xfrm>
          <a:solidFill>
            <a:srgbClr val="E62B2E"/>
          </a:solidFill>
          <a:effectLst>
            <a:outerShdw blurRad="381000" dist="38100" dir="10800000" algn="r" rotWithShape="0">
              <a:prstClr val="black">
                <a:alpha val="15000"/>
              </a:prstClr>
            </a:outerShdw>
          </a:effectLst>
        </p:spPr>
        <p:txBody>
          <a:bodyPr lIns="180000" tIns="936000" rIns="180000" bIns="216000"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0B32DB1B-BD7F-475D-B2AC-1C3A54E8DF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29869" y="3775330"/>
            <a:ext cx="488954" cy="488954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1ADF7F8-4747-4FB5-8E0C-C1E05A20A7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6353" y="3429000"/>
            <a:ext cx="3054351" cy="3429000"/>
          </a:xfrm>
          <a:solidFill>
            <a:srgbClr val="E62B2E"/>
          </a:solidFill>
          <a:effectLst>
            <a:outerShdw blurRad="381000" dist="38100" dir="10800000" algn="r" rotWithShape="0">
              <a:prstClr val="black">
                <a:alpha val="15000"/>
              </a:prstClr>
            </a:outerShdw>
          </a:effectLst>
        </p:spPr>
        <p:txBody>
          <a:bodyPr lIns="288000" tIns="936000" rIns="288000" bIns="216000"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4D999810-B5B2-43B0-AAE0-7F9AC7C13B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047997" y="3429000"/>
            <a:ext cx="3048003" cy="3429000"/>
          </a:xfrm>
          <a:solidFill>
            <a:srgbClr val="E62B2E"/>
          </a:solidFill>
          <a:effectLst>
            <a:outerShdw blurRad="381000" dist="38100" dir="10800000" algn="r" rotWithShape="0">
              <a:prstClr val="black">
                <a:alpha val="15000"/>
              </a:prstClr>
            </a:outerShdw>
          </a:effectLst>
        </p:spPr>
        <p:txBody>
          <a:bodyPr lIns="180000" tIns="936000" rIns="180000" bIns="216000"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BEA987F9-988E-49AC-91DC-E34F7D7E2A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93837" y="843078"/>
            <a:ext cx="9204325" cy="5953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GB" dirty="0"/>
              <a:t>Slide Heading Here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D0C66FB6-6484-4AD7-A682-76E36BFF5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7521" y="3775330"/>
            <a:ext cx="488954" cy="488954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BD04C98C-3079-40A1-898F-477B462C23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49360" y="3775330"/>
            <a:ext cx="488954" cy="488954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C53C9711-7A5F-4E65-8717-3A668CC10F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7875" y="1468027"/>
            <a:ext cx="10636250" cy="707887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0"/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E0B0C8F8-42B9-4B26-A4E2-FEF7B394C7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5999" y="3429000"/>
            <a:ext cx="3048003" cy="3429000"/>
          </a:xfrm>
          <a:solidFill>
            <a:srgbClr val="E62B2E"/>
          </a:solidFill>
          <a:effectLst>
            <a:outerShdw blurRad="381000" dist="38100" dir="10800000" algn="r" rotWithShape="0">
              <a:prstClr val="black">
                <a:alpha val="15000"/>
              </a:prstClr>
            </a:outerShdw>
          </a:effectLst>
        </p:spPr>
        <p:txBody>
          <a:bodyPr lIns="180000" tIns="936000" rIns="180000" bIns="216000"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 Here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C9538877-13C5-4AE6-9259-014DC75405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75523" y="3775330"/>
            <a:ext cx="488954" cy="488954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0752637D-F184-4FD6-A6F2-B90102A8F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767" y="397130"/>
            <a:ext cx="877533" cy="40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85D7A8B-235B-4AE8-8D04-5DF41A89FCD0}"/>
              </a:ext>
            </a:extLst>
          </p:cNvPr>
          <p:cNvSpPr txBox="1"/>
          <p:nvPr userDrawn="1"/>
        </p:nvSpPr>
        <p:spPr>
          <a:xfrm>
            <a:off x="1398233" y="4427542"/>
            <a:ext cx="9395534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GB" sz="2400" dirty="0">
              <a:solidFill>
                <a:schemeClr val="bg1"/>
              </a:solidFill>
              <a:ea typeface="Eb Garamond" pitchFamily="2" charset="0"/>
              <a:cs typeface="Eb Garamon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4DFFC-6A29-4739-A038-3326ED0604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32025" y="2772697"/>
            <a:ext cx="7845425" cy="964278"/>
          </a:xfrm>
          <a:solidFill>
            <a:srgbClr val="E62B2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895D8D7-42ED-4375-951F-81702F0EB8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086" y="3913238"/>
            <a:ext cx="4995302" cy="442452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90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02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A9320-6E18-4DDF-8F5B-D04A282D6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2DCA0-A45E-47BB-A56C-245722034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4F37-B592-423D-ABED-B76EF7681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CEFC-4A5C-4E24-B99B-17220E3C1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D2F81-AC60-43C0-9D5B-AC0DC3457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38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A2406-4831-4A6B-BD0C-2A74E2ACC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92D1E-F0FD-405E-9DAF-12793A83C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0A107-DBCF-4D7F-93B3-876C680E3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DCBE33-6266-4252-9D23-258363E8D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5249B-F29B-4C5B-8548-B2F24DC46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65DCC-E2A9-48D4-BA53-448D2665C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16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34D7D-00BD-478C-877F-3D30FA829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8F049-EB06-4E2A-A2C8-2D90E11B1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30088-B299-4B7B-87CC-406DCD659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D04DC-BE1F-48E1-B9B1-7EA23A1420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964BC3-939D-46F3-8CEA-F8E5C9715F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D292DA-D09F-4E34-81D1-B331E48FB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A9BF72-5BD2-40B2-8D77-BD6A3938D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C39D6D-274E-4D1F-B342-7CB065968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8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4D4FA-6FFE-4C6F-AEDD-172A82DBE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4CBF67-1BEC-41C9-BAAE-563B75BCC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889293-A4AF-4595-BC00-00C1AAED0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DA8FA-6E3B-49CD-8B64-B5A004B17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84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16790C-F974-41A4-915A-DA7934774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BA7413-50FC-4706-9885-AD1FF3FB7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27C6C-8F7A-478E-BD4D-64F6BA6CC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8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AB90F-D72F-40CE-BFDE-061D0DE3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31D7E-8154-4201-82EF-80AD180B9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B5E2E-F069-478C-8905-A944461AA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50597-77B5-4DCE-8216-E1F29886B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5222B-D111-4010-9F55-A9AFF9E95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DFB69-AAC3-428B-8B05-1F9A0C0D0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9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89989-6950-4DB4-B23A-DCE31AA3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FA036C-251D-43D4-A9AD-5BB610224B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2B801C-8FBF-4770-8C3A-31D61D2DD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72F35-7657-41A6-805C-CFC94EF59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DCBB-1EFD-4648-A24D-ED42F9E054B6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92EBE-F1CF-417F-ABEE-5FF12B478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B3870-F2B4-467E-A2FB-36F23116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5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D8DE81-C883-4BCC-B55C-CF4406D44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8A341-5266-4E5E-84F0-397BAE8DB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7444C-0B23-4AD3-A5B9-0228391E30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9DCBB-1EFD-4648-A24D-ED42F9E054B6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0AC23-FB10-43C5-B1E6-C9C9F9696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3504F-03CA-4FFB-9591-C472866F0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BAAB8-6623-4260-B43B-6B41BAC76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5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5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8CF523-0139-4084-A2B8-66D605A99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0D916-5FC6-4348-A153-8F982099D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86FCC-199E-4343-88EF-204013B7F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99F54-224B-4C4A-8A1E-39B0F8A20CB5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0E237-3FA8-4F33-B0B0-99860B577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DA628-426E-48E6-92A9-4DD2D482A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684A1-2F0C-44B4-ADAA-F58FDAF4C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9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gravitylearning.com/wp-content/uploads/2021/04/Cost-Calculator-for-ROI-Gravity.xlsx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docs.google.com/spreadsheets/d/1Jlu7Grq9aiy3lqqAegdUY8LZKQmKs-DH/edit?usp=sharing&amp;ouid=108711062352513955567&amp;rtpof=true&amp;sd=tru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clipboard&#10;&#10;Description automatically generated with medium confidence">
            <a:extLst>
              <a:ext uri="{FF2B5EF4-FFF2-40B4-BE49-F238E27FC236}">
                <a16:creationId xmlns:a16="http://schemas.microsoft.com/office/drawing/2014/main" id="{419502D9-A990-46D7-B621-DC1A8BBFFD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" r="6483"/>
          <a:stretch/>
        </p:blipFill>
        <p:spPr>
          <a:xfrm flipH="1">
            <a:off x="0" y="-25612"/>
            <a:ext cx="12192000" cy="42608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149F2B6-7F38-46CF-9F80-301CD9CF67AF}"/>
              </a:ext>
            </a:extLst>
          </p:cNvPr>
          <p:cNvGrpSpPr/>
          <p:nvPr/>
        </p:nvGrpSpPr>
        <p:grpSpPr>
          <a:xfrm flipH="1">
            <a:off x="0" y="4076140"/>
            <a:ext cx="5055025" cy="483160"/>
            <a:chOff x="7136975" y="4076140"/>
            <a:chExt cx="5055025" cy="483160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8486BB81-E3F1-440E-92AE-B94BF7A27D19}"/>
                </a:ext>
              </a:extLst>
            </p:cNvPr>
            <p:cNvSpPr/>
            <p:nvPr/>
          </p:nvSpPr>
          <p:spPr>
            <a:xfrm>
              <a:off x="7136975" y="4076140"/>
              <a:ext cx="365549" cy="185235"/>
            </a:xfrm>
            <a:custGeom>
              <a:avLst/>
              <a:gdLst>
                <a:gd name="connsiteX0" fmla="*/ 0 w 324274"/>
                <a:gd name="connsiteY0" fmla="*/ 0 h 185235"/>
                <a:gd name="connsiteX1" fmla="*/ 324274 w 324274"/>
                <a:gd name="connsiteY1" fmla="*/ 0 h 185235"/>
                <a:gd name="connsiteX2" fmla="*/ 324274 w 324274"/>
                <a:gd name="connsiteY2" fmla="*/ 185235 h 185235"/>
                <a:gd name="connsiteX3" fmla="*/ 0 w 324274"/>
                <a:gd name="connsiteY3" fmla="*/ 185235 h 185235"/>
                <a:gd name="connsiteX4" fmla="*/ 0 w 324274"/>
                <a:gd name="connsiteY4" fmla="*/ 0 h 185235"/>
                <a:gd name="connsiteX0" fmla="*/ 41275 w 365549"/>
                <a:gd name="connsiteY0" fmla="*/ 0 h 185235"/>
                <a:gd name="connsiteX1" fmla="*/ 365549 w 365549"/>
                <a:gd name="connsiteY1" fmla="*/ 0 h 185235"/>
                <a:gd name="connsiteX2" fmla="*/ 365549 w 365549"/>
                <a:gd name="connsiteY2" fmla="*/ 185235 h 185235"/>
                <a:gd name="connsiteX3" fmla="*/ 0 w 365549"/>
                <a:gd name="connsiteY3" fmla="*/ 185235 h 185235"/>
                <a:gd name="connsiteX4" fmla="*/ 41275 w 365549"/>
                <a:gd name="connsiteY4" fmla="*/ 0 h 185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549" h="185235">
                  <a:moveTo>
                    <a:pt x="41275" y="0"/>
                  </a:moveTo>
                  <a:lnTo>
                    <a:pt x="365549" y="0"/>
                  </a:lnTo>
                  <a:lnTo>
                    <a:pt x="365549" y="185235"/>
                  </a:lnTo>
                  <a:lnTo>
                    <a:pt x="0" y="185235"/>
                  </a:lnTo>
                  <a:lnTo>
                    <a:pt x="41275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17A2CD-56BC-4473-A210-DC030E37C53F}"/>
                </a:ext>
              </a:extLst>
            </p:cNvPr>
            <p:cNvSpPr/>
            <p:nvPr/>
          </p:nvSpPr>
          <p:spPr>
            <a:xfrm rot="10800000">
              <a:off x="7181426" y="4076140"/>
              <a:ext cx="5010574" cy="483160"/>
            </a:xfrm>
            <a:custGeom>
              <a:avLst/>
              <a:gdLst>
                <a:gd name="connsiteX0" fmla="*/ 5010574 w 5010574"/>
                <a:gd name="connsiteY0" fmla="*/ 483160 h 483160"/>
                <a:gd name="connsiteX1" fmla="*/ 0 w 5010574"/>
                <a:gd name="connsiteY1" fmla="*/ 483160 h 483160"/>
                <a:gd name="connsiteX2" fmla="*/ 0 w 5010574"/>
                <a:gd name="connsiteY2" fmla="*/ 0 h 483160"/>
                <a:gd name="connsiteX3" fmla="*/ 4889784 w 5010574"/>
                <a:gd name="connsiteY3" fmla="*/ 0 h 48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10574" h="483160">
                  <a:moveTo>
                    <a:pt x="5010574" y="483160"/>
                  </a:moveTo>
                  <a:lnTo>
                    <a:pt x="0" y="483160"/>
                  </a:lnTo>
                  <a:lnTo>
                    <a:pt x="0" y="0"/>
                  </a:lnTo>
                  <a:lnTo>
                    <a:pt x="4889784" y="0"/>
                  </a:lnTo>
                  <a:close/>
                </a:path>
              </a:pathLst>
            </a:custGeom>
            <a:solidFill>
              <a:srgbClr val="5256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67E08-478F-41BB-AB46-F4F55F5243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176" y="4855947"/>
            <a:ext cx="11000268" cy="1424480"/>
          </a:xfrm>
        </p:spPr>
        <p:txBody>
          <a:bodyPr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None/>
            </a:pPr>
            <a:r>
              <a:rPr lang="en-US" sz="5400" b="0" dirty="0"/>
              <a:t>HOW GRAVITY MEASURES ROI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None/>
            </a:pPr>
            <a:r>
              <a:rPr lang="en-US" sz="5400" b="0" dirty="0"/>
              <a:t>FOR LEARNING PROGRAMS</a:t>
            </a:r>
            <a:endParaRPr lang="en-US" sz="4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A03B32-F499-494E-8897-8AF9E6326B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676" y="4188614"/>
            <a:ext cx="4429124" cy="307777"/>
          </a:xfrm>
        </p:spPr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 dirty="0"/>
              <a:t>SOFT-SKILLS, MANAGEMENT, &amp; TECHNOLOGY WORKSHOPS </a:t>
            </a:r>
            <a:endParaRPr lang="en-US" sz="1400" dirty="0">
              <a:solidFill>
                <a:schemeClr val="lt1"/>
              </a:solidFill>
            </a:endParaRPr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903837EA-5A96-4D4C-872A-954D426D52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570" y="595097"/>
            <a:ext cx="1904372" cy="8861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8475EA0-F76D-44C1-BBF9-6A451BB40398}"/>
              </a:ext>
            </a:extLst>
          </p:cNvPr>
          <p:cNvGrpSpPr/>
          <p:nvPr/>
        </p:nvGrpSpPr>
        <p:grpSpPr>
          <a:xfrm>
            <a:off x="7181428" y="-898389"/>
            <a:ext cx="4965195" cy="5159501"/>
            <a:chOff x="9185278" y="1126523"/>
            <a:chExt cx="3016793" cy="313485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C78A71B-9C62-4600-A796-DB62629294A4}"/>
                </a:ext>
              </a:extLst>
            </p:cNvPr>
            <p:cNvSpPr/>
            <p:nvPr/>
          </p:nvSpPr>
          <p:spPr>
            <a:xfrm>
              <a:off x="9760818" y="2998691"/>
              <a:ext cx="2441253" cy="1262683"/>
            </a:xfrm>
            <a:custGeom>
              <a:avLst/>
              <a:gdLst>
                <a:gd name="connsiteX0" fmla="*/ 2259949 w 2441253"/>
                <a:gd name="connsiteY0" fmla="*/ 0 h 1262683"/>
                <a:gd name="connsiteX1" fmla="*/ 2420884 w 2441253"/>
                <a:gd name="connsiteY1" fmla="*/ 104336 h 1262683"/>
                <a:gd name="connsiteX2" fmla="*/ 2441253 w 2441253"/>
                <a:gd name="connsiteY2" fmla="*/ 123168 h 1262683"/>
                <a:gd name="connsiteX3" fmla="*/ 2441253 w 2441253"/>
                <a:gd name="connsiteY3" fmla="*/ 1262683 h 1262683"/>
                <a:gd name="connsiteX4" fmla="*/ 0 w 2441253"/>
                <a:gd name="connsiteY4" fmla="*/ 1262683 h 1262683"/>
                <a:gd name="connsiteX5" fmla="*/ 4822 w 2441253"/>
                <a:gd name="connsiteY5" fmla="*/ 1084238 h 1262683"/>
                <a:gd name="connsiteX6" fmla="*/ 12531 w 2441253"/>
                <a:gd name="connsiteY6" fmla="*/ 1042801 h 1262683"/>
                <a:gd name="connsiteX7" fmla="*/ 2259949 w 2441253"/>
                <a:gd name="connsiteY7" fmla="*/ 0 h 126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1253" h="1262683">
                  <a:moveTo>
                    <a:pt x="2259949" y="0"/>
                  </a:moveTo>
                  <a:cubicBezTo>
                    <a:pt x="2316574" y="30181"/>
                    <a:pt x="2370404" y="65103"/>
                    <a:pt x="2420884" y="104336"/>
                  </a:cubicBezTo>
                  <a:lnTo>
                    <a:pt x="2441253" y="123168"/>
                  </a:lnTo>
                  <a:lnTo>
                    <a:pt x="2441253" y="1262683"/>
                  </a:lnTo>
                  <a:lnTo>
                    <a:pt x="0" y="1262683"/>
                  </a:lnTo>
                  <a:lnTo>
                    <a:pt x="4822" y="1084238"/>
                  </a:lnTo>
                  <a:cubicBezTo>
                    <a:pt x="6564" y="1070288"/>
                    <a:pt x="9144" y="1056448"/>
                    <a:pt x="12531" y="1042801"/>
                  </a:cubicBezTo>
                  <a:cubicBezTo>
                    <a:pt x="957115" y="1109515"/>
                    <a:pt x="1727208" y="822055"/>
                    <a:pt x="2259949" y="0"/>
                  </a:cubicBezTo>
                  <a:close/>
                </a:path>
              </a:pathLst>
            </a:custGeom>
            <a:solidFill>
              <a:srgbClr val="525654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A4B1B4A-0F04-4A3F-A815-0309FFA24BD0}"/>
                </a:ext>
              </a:extLst>
            </p:cNvPr>
            <p:cNvSpPr/>
            <p:nvPr/>
          </p:nvSpPr>
          <p:spPr>
            <a:xfrm>
              <a:off x="10599595" y="1126523"/>
              <a:ext cx="809005" cy="1704299"/>
            </a:xfrm>
            <a:custGeom>
              <a:avLst/>
              <a:gdLst>
                <a:gd name="connsiteX0" fmla="*/ 1018170 w 1039554"/>
                <a:gd name="connsiteY0" fmla="*/ -223 h 2189988"/>
                <a:gd name="connsiteX1" fmla="*/ 51668 w 1039554"/>
                <a:gd name="connsiteY1" fmla="*/ 2189765 h 2189988"/>
                <a:gd name="connsiteX2" fmla="*/ 1018170 w 1039554"/>
                <a:gd name="connsiteY2" fmla="*/ -223 h 218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9554" h="2189988">
                  <a:moveTo>
                    <a:pt x="1018170" y="-223"/>
                  </a:moveTo>
                  <a:cubicBezTo>
                    <a:pt x="1138851" y="946276"/>
                    <a:pt x="738135" y="1830958"/>
                    <a:pt x="51668" y="2189765"/>
                  </a:cubicBezTo>
                  <a:cubicBezTo>
                    <a:pt x="-165598" y="1425384"/>
                    <a:pt x="329322" y="299529"/>
                    <a:pt x="1018170" y="-223"/>
                  </a:cubicBezTo>
                  <a:close/>
                </a:path>
              </a:pathLst>
            </a:custGeom>
            <a:solidFill>
              <a:srgbClr val="525654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5B24319-5965-40FD-9C1B-C8EAE6FBC871}"/>
                </a:ext>
              </a:extLst>
            </p:cNvPr>
            <p:cNvSpPr/>
            <p:nvPr/>
          </p:nvSpPr>
          <p:spPr>
            <a:xfrm>
              <a:off x="9973011" y="2809612"/>
              <a:ext cx="1723793" cy="737892"/>
            </a:xfrm>
            <a:custGeom>
              <a:avLst/>
              <a:gdLst>
                <a:gd name="connsiteX0" fmla="*/ 845860 w 2215038"/>
                <a:gd name="connsiteY0" fmla="*/ 185337 h 948176"/>
                <a:gd name="connsiteX1" fmla="*/ 2214984 w 2215038"/>
                <a:gd name="connsiteY1" fmla="*/ 68084 h 948176"/>
                <a:gd name="connsiteX2" fmla="*/ -55 w 2215038"/>
                <a:gd name="connsiteY2" fmla="*/ 909523 h 948176"/>
                <a:gd name="connsiteX3" fmla="*/ 686317 w 2215038"/>
                <a:gd name="connsiteY3" fmla="*/ 268585 h 948176"/>
                <a:gd name="connsiteX4" fmla="*/ 907773 w 2215038"/>
                <a:gd name="connsiteY4" fmla="*/ 516711 h 948176"/>
                <a:gd name="connsiteX5" fmla="*/ 932347 w 2215038"/>
                <a:gd name="connsiteY5" fmla="*/ 507186 h 94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5038" h="948176">
                  <a:moveTo>
                    <a:pt x="845860" y="185337"/>
                  </a:moveTo>
                  <a:cubicBezTo>
                    <a:pt x="1288678" y="-11545"/>
                    <a:pt x="1744544" y="-53645"/>
                    <a:pt x="2214984" y="68084"/>
                  </a:cubicBezTo>
                  <a:cubicBezTo>
                    <a:pt x="2043534" y="569480"/>
                    <a:pt x="663266" y="1096022"/>
                    <a:pt x="-55" y="909523"/>
                  </a:cubicBezTo>
                  <a:cubicBezTo>
                    <a:pt x="177301" y="637298"/>
                    <a:pt x="404377" y="423748"/>
                    <a:pt x="686317" y="268585"/>
                  </a:cubicBezTo>
                  <a:lnTo>
                    <a:pt x="907773" y="516711"/>
                  </a:lnTo>
                  <a:lnTo>
                    <a:pt x="932347" y="507186"/>
                  </a:lnTo>
                  <a:close/>
                </a:path>
              </a:pathLst>
            </a:custGeom>
            <a:solidFill>
              <a:srgbClr val="525654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4008AC0-CA63-455C-BE73-4449B0544490}"/>
                </a:ext>
              </a:extLst>
            </p:cNvPr>
            <p:cNvSpPr/>
            <p:nvPr/>
          </p:nvSpPr>
          <p:spPr>
            <a:xfrm>
              <a:off x="9185278" y="2520699"/>
              <a:ext cx="1150579" cy="535782"/>
            </a:xfrm>
            <a:custGeom>
              <a:avLst/>
              <a:gdLst>
                <a:gd name="connsiteX0" fmla="*/ 1478416 w 1478470"/>
                <a:gd name="connsiteY0" fmla="*/ 638975 h 688469"/>
                <a:gd name="connsiteX1" fmla="*/ -55 w 1478470"/>
                <a:gd name="connsiteY1" fmla="*/ 50520 h 688469"/>
                <a:gd name="connsiteX2" fmla="*/ 1478416 w 1478470"/>
                <a:gd name="connsiteY2" fmla="*/ 638975 h 68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8470" h="688469">
                  <a:moveTo>
                    <a:pt x="1478416" y="638975"/>
                  </a:moveTo>
                  <a:cubicBezTo>
                    <a:pt x="923965" y="813187"/>
                    <a:pt x="298840" y="503815"/>
                    <a:pt x="-55" y="50520"/>
                  </a:cubicBezTo>
                  <a:cubicBezTo>
                    <a:pt x="445906" y="-109976"/>
                    <a:pt x="1103702" y="116719"/>
                    <a:pt x="1478416" y="638975"/>
                  </a:cubicBezTo>
                  <a:close/>
                </a:path>
              </a:pathLst>
            </a:custGeom>
            <a:solidFill>
              <a:srgbClr val="525654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3403681-27BD-4429-BEF0-A0C7AD133810}"/>
                </a:ext>
              </a:extLst>
            </p:cNvPr>
            <p:cNvSpPr/>
            <p:nvPr/>
          </p:nvSpPr>
          <p:spPr>
            <a:xfrm>
              <a:off x="10218442" y="2517270"/>
              <a:ext cx="480186" cy="694558"/>
            </a:xfrm>
            <a:custGeom>
              <a:avLst/>
              <a:gdLst>
                <a:gd name="connsiteX0" fmla="*/ 530488 w 617029"/>
                <a:gd name="connsiteY0" fmla="*/ 560990 h 892492"/>
                <a:gd name="connsiteX1" fmla="*/ 616975 w 617029"/>
                <a:gd name="connsiteY1" fmla="*/ 882745 h 892492"/>
                <a:gd name="connsiteX2" fmla="*/ 592400 w 617029"/>
                <a:gd name="connsiteY2" fmla="*/ 892270 h 892492"/>
                <a:gd name="connsiteX3" fmla="*/ 370944 w 617029"/>
                <a:gd name="connsiteY3" fmla="*/ 644143 h 892492"/>
                <a:gd name="connsiteX4" fmla="*/ 44141 w 617029"/>
                <a:gd name="connsiteY4" fmla="*/ 291052 h 892492"/>
                <a:gd name="connsiteX5" fmla="*/ -55 w 617029"/>
                <a:gd name="connsiteY5" fmla="*/ 241998 h 892492"/>
                <a:gd name="connsiteX6" fmla="*/ 255025 w 617029"/>
                <a:gd name="connsiteY6" fmla="*/ -223 h 89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7029" h="892492">
                  <a:moveTo>
                    <a:pt x="530488" y="560990"/>
                  </a:moveTo>
                  <a:lnTo>
                    <a:pt x="616975" y="882745"/>
                  </a:lnTo>
                  <a:lnTo>
                    <a:pt x="592400" y="892270"/>
                  </a:lnTo>
                  <a:lnTo>
                    <a:pt x="370944" y="644143"/>
                  </a:lnTo>
                  <a:lnTo>
                    <a:pt x="44141" y="291052"/>
                  </a:lnTo>
                  <a:cubicBezTo>
                    <a:pt x="30901" y="276669"/>
                    <a:pt x="17947" y="262000"/>
                    <a:pt x="-55" y="241998"/>
                  </a:cubicBezTo>
                  <a:lnTo>
                    <a:pt x="255025" y="-223"/>
                  </a:lnTo>
                  <a:close/>
                </a:path>
              </a:pathLst>
            </a:custGeom>
            <a:solidFill>
              <a:srgbClr val="525654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425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2B2E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9" descr="Logo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7768" y="272532"/>
            <a:ext cx="2284057" cy="1062852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9"/>
          <p:cNvSpPr txBox="1"/>
          <p:nvPr/>
        </p:nvSpPr>
        <p:spPr>
          <a:xfrm>
            <a:off x="983302" y="4470213"/>
            <a:ext cx="3750907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Together we can affect </a:t>
            </a:r>
            <a:r>
              <a:rPr lang="en-US" sz="28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prove </a:t>
            </a: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something meaningful.</a:t>
            </a:r>
            <a:endParaRPr sz="1600" b="1" dirty="0"/>
          </a:p>
        </p:txBody>
      </p:sp>
      <p:sp>
        <p:nvSpPr>
          <p:cNvPr id="240" name="Google Shape;240;p9"/>
          <p:cNvSpPr txBox="1"/>
          <p:nvPr/>
        </p:nvSpPr>
        <p:spPr>
          <a:xfrm>
            <a:off x="782993" y="6400802"/>
            <a:ext cx="252853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www.gravitylearning.com</a:t>
            </a:r>
            <a:endParaRPr/>
          </a:p>
        </p:txBody>
      </p:sp>
      <p:sp>
        <p:nvSpPr>
          <p:cNvPr id="241" name="Google Shape;241;p9"/>
          <p:cNvSpPr txBox="1"/>
          <p:nvPr/>
        </p:nvSpPr>
        <p:spPr>
          <a:xfrm>
            <a:off x="1031608" y="2644746"/>
            <a:ext cx="3117698" cy="15696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2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GET TARGETED CUSTOMIZATION OR LEVERAGE "READY TO GO" WORKSHOPS</a:t>
            </a:r>
            <a:endParaRPr sz="2400" dirty="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FDDEEB-4E93-42D3-B5EC-C2EF0BB68244}"/>
              </a:ext>
            </a:extLst>
          </p:cNvPr>
          <p:cNvGrpSpPr/>
          <p:nvPr/>
        </p:nvGrpSpPr>
        <p:grpSpPr>
          <a:xfrm>
            <a:off x="8152362" y="1189434"/>
            <a:ext cx="3366312" cy="4620925"/>
            <a:chOff x="7881904" y="1086402"/>
            <a:chExt cx="3366312" cy="4620925"/>
          </a:xfrm>
        </p:grpSpPr>
        <p:sp>
          <p:nvSpPr>
            <p:cNvPr id="8" name="Google Shape;241;p9">
              <a:extLst>
                <a:ext uri="{FF2B5EF4-FFF2-40B4-BE49-F238E27FC236}">
                  <a16:creationId xmlns:a16="http://schemas.microsoft.com/office/drawing/2014/main" id="{C259912C-B413-4DDD-9653-0B81BFC95057}"/>
                </a:ext>
              </a:extLst>
            </p:cNvPr>
            <p:cNvSpPr txBox="1"/>
            <p:nvPr/>
          </p:nvSpPr>
          <p:spPr>
            <a:xfrm>
              <a:off x="7881904" y="1086402"/>
              <a:ext cx="3366311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PEOPLE SKILLS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1;p9">
              <a:extLst>
                <a:ext uri="{FF2B5EF4-FFF2-40B4-BE49-F238E27FC236}">
                  <a16:creationId xmlns:a16="http://schemas.microsoft.com/office/drawing/2014/main" id="{D6392AD9-24EB-4337-B8FD-C81E3AB444A7}"/>
                </a:ext>
              </a:extLst>
            </p:cNvPr>
            <p:cNvSpPr txBox="1"/>
            <p:nvPr/>
          </p:nvSpPr>
          <p:spPr>
            <a:xfrm>
              <a:off x="7881904" y="1680588"/>
              <a:ext cx="3366311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COMMUNICATION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1;p9">
              <a:extLst>
                <a:ext uri="{FF2B5EF4-FFF2-40B4-BE49-F238E27FC236}">
                  <a16:creationId xmlns:a16="http://schemas.microsoft.com/office/drawing/2014/main" id="{1A2D7065-690D-4EE1-AE54-C58FC5ACC551}"/>
                </a:ext>
              </a:extLst>
            </p:cNvPr>
            <p:cNvSpPr txBox="1"/>
            <p:nvPr/>
          </p:nvSpPr>
          <p:spPr>
            <a:xfrm>
              <a:off x="7881904" y="2274774"/>
              <a:ext cx="3366311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MANAGEMENT SKILLS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1;p9">
              <a:extLst>
                <a:ext uri="{FF2B5EF4-FFF2-40B4-BE49-F238E27FC236}">
                  <a16:creationId xmlns:a16="http://schemas.microsoft.com/office/drawing/2014/main" id="{5042B950-78C8-4E67-AFF5-7CA32C6D29CD}"/>
                </a:ext>
              </a:extLst>
            </p:cNvPr>
            <p:cNvSpPr txBox="1"/>
            <p:nvPr/>
          </p:nvSpPr>
          <p:spPr>
            <a:xfrm>
              <a:off x="7881904" y="2868960"/>
              <a:ext cx="3366311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PRODUCTIVITY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1;p9">
              <a:extLst>
                <a:ext uri="{FF2B5EF4-FFF2-40B4-BE49-F238E27FC236}">
                  <a16:creationId xmlns:a16="http://schemas.microsoft.com/office/drawing/2014/main" id="{CDBFCF74-3E6A-4DA8-97C8-60C2F1C47730}"/>
                </a:ext>
              </a:extLst>
            </p:cNvPr>
            <p:cNvSpPr txBox="1"/>
            <p:nvPr/>
          </p:nvSpPr>
          <p:spPr>
            <a:xfrm>
              <a:off x="7881904" y="3463146"/>
              <a:ext cx="3366311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DATA AND VISUALS 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1;p9">
              <a:extLst>
                <a:ext uri="{FF2B5EF4-FFF2-40B4-BE49-F238E27FC236}">
                  <a16:creationId xmlns:a16="http://schemas.microsoft.com/office/drawing/2014/main" id="{34F0BF59-328B-43C5-8770-EF938F6755D1}"/>
                </a:ext>
              </a:extLst>
            </p:cNvPr>
            <p:cNvSpPr txBox="1"/>
            <p:nvPr/>
          </p:nvSpPr>
          <p:spPr>
            <a:xfrm>
              <a:off x="7881904" y="4057332"/>
              <a:ext cx="3366311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SOFTWARE AND TECH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1;p9">
              <a:extLst>
                <a:ext uri="{FF2B5EF4-FFF2-40B4-BE49-F238E27FC236}">
                  <a16:creationId xmlns:a16="http://schemas.microsoft.com/office/drawing/2014/main" id="{66A2314C-BB52-4875-8123-497E79143835}"/>
                </a:ext>
              </a:extLst>
            </p:cNvPr>
            <p:cNvSpPr txBox="1"/>
            <p:nvPr/>
          </p:nvSpPr>
          <p:spPr>
            <a:xfrm>
              <a:off x="7881904" y="4651518"/>
              <a:ext cx="3366312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PROJECT MANAGEMENT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41;p9">
              <a:extLst>
                <a:ext uri="{FF2B5EF4-FFF2-40B4-BE49-F238E27FC236}">
                  <a16:creationId xmlns:a16="http://schemas.microsoft.com/office/drawing/2014/main" id="{52AD36FD-C8EB-4C56-BB20-2D8373ACC7CB}"/>
                </a:ext>
              </a:extLst>
            </p:cNvPr>
            <p:cNvSpPr txBox="1"/>
            <p:nvPr/>
          </p:nvSpPr>
          <p:spPr>
            <a:xfrm>
              <a:off x="7881904" y="5245703"/>
              <a:ext cx="3366312" cy="461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2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err="1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L&amp;D</a:t>
              </a:r>
              <a:r>
                <a:rPr lang="en-US" sz="2400" dirty="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 CONSULTING </a:t>
              </a:r>
              <a:endParaRPr sz="24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>
            <a:spLocks noGrp="1"/>
          </p:cNvSpPr>
          <p:nvPr>
            <p:ph type="body" idx="1"/>
          </p:nvPr>
        </p:nvSpPr>
        <p:spPr>
          <a:xfrm>
            <a:off x="6727823" y="4481011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4</a:t>
            </a:r>
            <a:endParaRPr/>
          </a:p>
        </p:txBody>
      </p:sp>
      <p:sp>
        <p:nvSpPr>
          <p:cNvPr id="212" name="Google Shape;212;p8"/>
          <p:cNvSpPr>
            <a:spLocks noGrp="1"/>
          </p:cNvSpPr>
          <p:nvPr>
            <p:ph type="body" idx="2"/>
          </p:nvPr>
        </p:nvSpPr>
        <p:spPr>
          <a:xfrm>
            <a:off x="6727823" y="3370868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213" name="Google Shape;213;p8"/>
          <p:cNvSpPr>
            <a:spLocks noGrp="1"/>
          </p:cNvSpPr>
          <p:nvPr>
            <p:ph type="body" idx="4"/>
          </p:nvPr>
        </p:nvSpPr>
        <p:spPr>
          <a:xfrm>
            <a:off x="6727823" y="2260725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5"/>
          </p:nvPr>
        </p:nvSpPr>
        <p:spPr>
          <a:xfrm>
            <a:off x="7321553" y="2148493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500" b="1" dirty="0"/>
              <a:t>Learning: 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800" dirty="0"/>
              <a:t>Did people learn anything?</a:t>
            </a:r>
            <a:endParaRPr dirty="0"/>
          </a:p>
        </p:txBody>
      </p:sp>
      <p:sp>
        <p:nvSpPr>
          <p:cNvPr id="215" name="Google Shape;215;p8"/>
          <p:cNvSpPr txBox="1">
            <a:spLocks noGrp="1"/>
          </p:cNvSpPr>
          <p:nvPr>
            <p:ph type="body" idx="8"/>
          </p:nvPr>
        </p:nvSpPr>
        <p:spPr>
          <a:xfrm>
            <a:off x="777874" y="1922690"/>
            <a:ext cx="2927351" cy="191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dirty="0"/>
              <a:t>WE MEASURE THE HECK OUT OF RESULTS </a:t>
            </a:r>
            <a:endParaRPr sz="3200" b="1" dirty="0">
              <a:solidFill>
                <a:schemeClr val="lt1"/>
              </a:solidFill>
            </a:endParaRPr>
          </a:p>
        </p:txBody>
      </p:sp>
      <p:sp>
        <p:nvSpPr>
          <p:cNvPr id="216" name="Google Shape;216;p8"/>
          <p:cNvSpPr txBox="1">
            <a:spLocks noGrp="1"/>
          </p:cNvSpPr>
          <p:nvPr>
            <p:ph type="body" idx="9"/>
          </p:nvPr>
        </p:nvSpPr>
        <p:spPr>
          <a:xfrm>
            <a:off x="777874" y="3956929"/>
            <a:ext cx="2927351" cy="1309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/>
              <a:t>Learning programs without strong measurements never really satisfy decision makers. 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217" name="Google Shape;217;p8"/>
          <p:cNvSpPr txBox="1">
            <a:spLocks noGrp="1"/>
          </p:cNvSpPr>
          <p:nvPr>
            <p:ph type="body" idx="13"/>
          </p:nvPr>
        </p:nvSpPr>
        <p:spPr>
          <a:xfrm>
            <a:off x="7321553" y="1026684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b="1" dirty="0"/>
              <a:t>Reaction: </a:t>
            </a:r>
            <a:br>
              <a:rPr lang="en-US" b="1" dirty="0"/>
            </a:br>
            <a:r>
              <a:rPr lang="en-US" dirty="0"/>
              <a:t>What is the initial response to the learning?</a:t>
            </a:r>
            <a:endParaRPr sz="2000" dirty="0">
              <a:solidFill>
                <a:srgbClr val="0C0C0C"/>
              </a:solidFill>
            </a:endParaRPr>
          </a:p>
        </p:txBody>
      </p:sp>
      <p:pic>
        <p:nvPicPr>
          <p:cNvPr id="218" name="Google Shape;218;p8" descr="Logo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3767" y="397130"/>
            <a:ext cx="877533" cy="40834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8"/>
          <p:cNvSpPr/>
          <p:nvPr/>
        </p:nvSpPr>
        <p:spPr>
          <a:xfrm>
            <a:off x="6727823" y="1150582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220" name="Google Shape;220;p8" descr="A picture containing person, indoor&#10;&#10;Description automatically generated"/>
          <p:cNvPicPr preferRelativeResize="0">
            <a:picLocks noGrp="1"/>
          </p:cNvPicPr>
          <p:nvPr>
            <p:ph type="pic" idx="7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902075" y="1190625"/>
            <a:ext cx="2444750" cy="4467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8"/>
          <p:cNvSpPr txBox="1"/>
          <p:nvPr/>
        </p:nvSpPr>
        <p:spPr>
          <a:xfrm>
            <a:off x="7321553" y="3341729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Behavior: 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learners take action later?</a:t>
            </a:r>
            <a:endParaRPr dirty="0"/>
          </a:p>
        </p:txBody>
      </p:sp>
      <p:sp>
        <p:nvSpPr>
          <p:cNvPr id="222" name="Google Shape;222;p8"/>
          <p:cNvSpPr txBox="1"/>
          <p:nvPr/>
        </p:nvSpPr>
        <p:spPr>
          <a:xfrm>
            <a:off x="7321553" y="4371545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Results: 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8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their actions make an impact?</a:t>
            </a:r>
            <a:endParaRPr dirty="0"/>
          </a:p>
        </p:txBody>
      </p:sp>
      <p:sp>
        <p:nvSpPr>
          <p:cNvPr id="223" name="Google Shape;223;p8"/>
          <p:cNvSpPr/>
          <p:nvPr/>
        </p:nvSpPr>
        <p:spPr>
          <a:xfrm>
            <a:off x="6727823" y="5417698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24" name="Google Shape;224;p8"/>
          <p:cNvSpPr txBox="1"/>
          <p:nvPr/>
        </p:nvSpPr>
        <p:spPr>
          <a:xfrm>
            <a:off x="7321553" y="5308232"/>
            <a:ext cx="4349748" cy="70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ROI: 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 it worth the money?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6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F8F6C92F-0107-4A79-9407-8D040B1316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9" r="11511"/>
          <a:stretch/>
        </p:blipFill>
        <p:spPr>
          <a:xfrm>
            <a:off x="6261099" y="79368"/>
            <a:ext cx="5848350" cy="6648449"/>
          </a:xfr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8C58826-7F1B-4B48-A545-5FD62A3B0F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1518" y="1074796"/>
            <a:ext cx="3670663" cy="1037827"/>
          </a:xfrm>
        </p:spPr>
        <p:txBody>
          <a:bodyPr/>
          <a:lstStyle/>
          <a:p>
            <a:r>
              <a:rPr lang="en-US" sz="5400" dirty="0"/>
              <a:t>THE ROI FORMULA: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1726B-9F0D-46BD-8127-1E3F67179B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1518" y="3006186"/>
            <a:ext cx="3965682" cy="595312"/>
          </a:xfrm>
        </p:spPr>
        <p:txBody>
          <a:bodyPr/>
          <a:lstStyle/>
          <a:p>
            <a:r>
              <a:rPr lang="en-US" dirty="0"/>
              <a:t>GROSS RETURN - COST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6D957C9-4B1E-4D4E-BFF9-C9961AB0A7B5}"/>
              </a:ext>
            </a:extLst>
          </p:cNvPr>
          <p:cNvSpPr txBox="1">
            <a:spLocks/>
          </p:cNvSpPr>
          <p:nvPr/>
        </p:nvSpPr>
        <p:spPr>
          <a:xfrm>
            <a:off x="301518" y="3715798"/>
            <a:ext cx="3965682" cy="5953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62E6F4B-FEA0-41FC-BB91-0D0AFBA31320}"/>
              </a:ext>
            </a:extLst>
          </p:cNvPr>
          <p:cNvSpPr txBox="1">
            <a:spLocks/>
          </p:cNvSpPr>
          <p:nvPr/>
        </p:nvSpPr>
        <p:spPr>
          <a:xfrm>
            <a:off x="4048554" y="3341942"/>
            <a:ext cx="1603482" cy="5953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x 100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00F753-F386-4B06-8903-453AEB362A19}"/>
              </a:ext>
            </a:extLst>
          </p:cNvPr>
          <p:cNvCxnSpPr/>
          <p:nvPr/>
        </p:nvCxnSpPr>
        <p:spPr>
          <a:xfrm>
            <a:off x="301518" y="3639598"/>
            <a:ext cx="396568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90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tair, outdoor, step, set&#10;&#10;Description automatically generated">
            <a:extLst>
              <a:ext uri="{FF2B5EF4-FFF2-40B4-BE49-F238E27FC236}">
                <a16:creationId xmlns:a16="http://schemas.microsoft.com/office/drawing/2014/main" id="{58B6E16E-366C-4F41-A3E3-3D9465040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D8A02B-7205-4999-A6B3-7B18D3EF7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2779792" cy="2870200"/>
          </a:xfrm>
          <a:solidFill>
            <a:srgbClr val="FF0000"/>
          </a:solidFill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GET THE TRUE COST OF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36B13-B017-4609-907A-5338DDDB17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870201"/>
            <a:ext cx="2779792" cy="1392356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INCLUDE EVERY COST YOU CAN THINK OF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0FC64B-5A67-4448-81BB-520106B59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792" y="0"/>
            <a:ext cx="941220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241563-D801-4A5E-8D56-6AA3180ADEAF}"/>
              </a:ext>
            </a:extLst>
          </p:cNvPr>
          <p:cNvSpPr txBox="1"/>
          <p:nvPr/>
        </p:nvSpPr>
        <p:spPr>
          <a:xfrm>
            <a:off x="5785160" y="6442502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 the Gravity Learning “Cost Of Learning” Calculator: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link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6961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E15E7F-398C-4F7C-B2AA-8E858526B0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F6F48-36EF-4BF8-8770-392F4F48AE9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727823" y="3620459"/>
            <a:ext cx="488954" cy="488954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AEF417-88F2-4FB8-8B00-7173107BB65E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321552" y="3508227"/>
            <a:ext cx="4615751" cy="707885"/>
          </a:xfrm>
        </p:spPr>
        <p:txBody>
          <a:bodyPr>
            <a:noAutofit/>
          </a:bodyPr>
          <a:lstStyle/>
          <a:p>
            <a:pPr marL="228600" indent="0"/>
            <a:r>
              <a:rPr lang="en-US" sz="1900" b="1" dirty="0"/>
              <a:t>Only quantifiable values are calculated</a:t>
            </a:r>
            <a:r>
              <a:rPr lang="en-US" sz="1900" dirty="0"/>
              <a:t>. Intangible benefits certainly have value but are not included in ROI calculations.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40D4EA-A71B-46C7-AF1D-7D83753D733A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62E3FE-DD85-4AE2-B53E-7FE5110F3493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>
            <a:noAutofit/>
          </a:bodyPr>
          <a:lstStyle/>
          <a:p>
            <a:pPr marL="228600" indent="0"/>
            <a:r>
              <a:rPr lang="en-US" sz="1900" b="1" dirty="0"/>
              <a:t>No value can be assumed.</a:t>
            </a:r>
            <a:r>
              <a:rPr lang="en-US" sz="1900" dirty="0"/>
              <a:t> </a:t>
            </a:r>
            <a:br>
              <a:rPr lang="en-US" sz="1900" dirty="0"/>
            </a:br>
            <a:r>
              <a:rPr lang="en-US" sz="1900" dirty="0"/>
              <a:t>If a value is not reported, zero value is counted.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0FC1FE-8EB2-4B57-884B-87E292E9E6B6}"/>
              </a:ext>
            </a:extLst>
          </p:cNvPr>
          <p:cNvSpPr>
            <a:spLocks noGrp="1"/>
          </p:cNvSpPr>
          <p:nvPr>
            <p:ph type="body" idx="6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pic>
        <p:nvPicPr>
          <p:cNvPr id="14" name="Picture Placeholder 13" descr="A picture containing person, person, outdoor&#10;&#10;Description automatically generated">
            <a:extLst>
              <a:ext uri="{FF2B5EF4-FFF2-40B4-BE49-F238E27FC236}">
                <a16:creationId xmlns:a16="http://schemas.microsoft.com/office/drawing/2014/main" id="{FFFF1765-3B0C-4D56-A959-67AD430E88DF}"/>
              </a:ext>
            </a:extLst>
          </p:cNvPr>
          <p:cNvPicPr>
            <a:picLocks noGrp="1" noChangeAspect="1"/>
          </p:cNvPicPr>
          <p:nvPr>
            <p:ph type="pic" idx="7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2075" y="1190796"/>
            <a:ext cx="2444750" cy="4467225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C30893-6192-4D48-B567-CEC0A368F9B9}"/>
              </a:ext>
            </a:extLst>
          </p:cNvPr>
          <p:cNvSpPr>
            <a:spLocks noGrp="1"/>
          </p:cNvSpPr>
          <p:nvPr>
            <p:ph type="body" idx="8"/>
          </p:nvPr>
        </p:nvSpPr>
        <p:spPr>
          <a:xfrm>
            <a:off x="508000" y="993773"/>
            <a:ext cx="3184526" cy="2346327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pPr marL="0" indent="0" algn="ctr"/>
            <a:r>
              <a:rPr lang="en-US" sz="4800" dirty="0">
                <a:latin typeface="+mj-lt"/>
              </a:rPr>
              <a:t>RETURNS</a:t>
            </a:r>
          </a:p>
          <a:p>
            <a:pPr marL="0" indent="0" algn="ctr"/>
            <a:r>
              <a:rPr lang="en-US" dirty="0">
                <a:latin typeface="+mj-lt"/>
              </a:rPr>
              <a:t>MUST BE </a:t>
            </a:r>
            <a:r>
              <a:rPr lang="en-US" sz="4800" dirty="0">
                <a:latin typeface="+mj-lt"/>
              </a:rPr>
              <a:t>CREDIBLE</a:t>
            </a:r>
            <a:r>
              <a:rPr lang="en-US" sz="4400" dirty="0"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6D44CA6-BFF0-4E15-B947-597D7FD54E92}"/>
              </a:ext>
            </a:extLst>
          </p:cNvPr>
          <p:cNvSpPr>
            <a:spLocks noGrp="1"/>
          </p:cNvSpPr>
          <p:nvPr>
            <p:ph type="body" idx="9"/>
          </p:nvPr>
        </p:nvSpPr>
        <p:spPr>
          <a:xfrm>
            <a:off x="698362" y="4037634"/>
            <a:ext cx="2927351" cy="1309207"/>
          </a:xfrm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B3D36B6-7419-487B-A613-980E0C5FC69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321552" y="1287941"/>
            <a:ext cx="4870448" cy="707885"/>
          </a:xfrm>
        </p:spPr>
        <p:txBody>
          <a:bodyPr>
            <a:noAutofit/>
          </a:bodyPr>
          <a:lstStyle/>
          <a:p>
            <a:pPr marL="228600" indent="0"/>
            <a:r>
              <a:rPr lang="en-US" sz="1900" b="1" dirty="0"/>
              <a:t>Estimates must be corrected for confidence. </a:t>
            </a:r>
            <a:r>
              <a:rPr lang="en-US" sz="1900" dirty="0"/>
              <a:t>If a resource is 50% confident, include 50% of their estimate.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27A9825-07CA-484D-A53A-352CA2085A7B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rmAutofit fontScale="92500" lnSpcReduction="20000"/>
          </a:bodyPr>
          <a:lstStyle/>
          <a:p>
            <a:pPr marL="228600" indent="0"/>
            <a:r>
              <a:rPr lang="en-US" b="1" dirty="0"/>
              <a:t>Ask for examples. </a:t>
            </a:r>
            <a:br>
              <a:rPr lang="en-US" dirty="0"/>
            </a:br>
            <a:r>
              <a:rPr lang="en-US" dirty="0"/>
              <a:t>Without examples, improvement measurements can be hard to trust. </a:t>
            </a:r>
          </a:p>
        </p:txBody>
      </p:sp>
      <p:sp>
        <p:nvSpPr>
          <p:cNvPr id="15" name="Google Shape;216;p8">
            <a:extLst>
              <a:ext uri="{FF2B5EF4-FFF2-40B4-BE49-F238E27FC236}">
                <a16:creationId xmlns:a16="http://schemas.microsoft.com/office/drawing/2014/main" id="{0A2B404C-67DC-4E91-A209-808089007AA8}"/>
              </a:ext>
            </a:extLst>
          </p:cNvPr>
          <p:cNvSpPr txBox="1">
            <a:spLocks/>
          </p:cNvSpPr>
          <p:nvPr/>
        </p:nvSpPr>
        <p:spPr>
          <a:xfrm>
            <a:off x="900111" y="4672620"/>
            <a:ext cx="2501900" cy="10077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None/>
              <a:defRPr sz="20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SzPct val="100000"/>
            </a:pPr>
            <a:r>
              <a:rPr lang="en-US" sz="1900" dirty="0">
                <a:solidFill>
                  <a:schemeClr val="bg1"/>
                </a:solidFill>
              </a:rPr>
              <a:t>“How confident are you that the effect was due to training?”</a:t>
            </a:r>
          </a:p>
        </p:txBody>
      </p:sp>
      <p:sp>
        <p:nvSpPr>
          <p:cNvPr id="16" name="Google Shape;216;p8">
            <a:extLst>
              <a:ext uri="{FF2B5EF4-FFF2-40B4-BE49-F238E27FC236}">
                <a16:creationId xmlns:a16="http://schemas.microsoft.com/office/drawing/2014/main" id="{B2B6B7F0-A38F-4D0D-8BD5-D27D5CDC252E}"/>
              </a:ext>
            </a:extLst>
          </p:cNvPr>
          <p:cNvSpPr txBox="1">
            <a:spLocks/>
          </p:cNvSpPr>
          <p:nvPr/>
        </p:nvSpPr>
        <p:spPr>
          <a:xfrm>
            <a:off x="900111" y="3502487"/>
            <a:ext cx="2501900" cy="10077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2500" lnSpcReduction="10000"/>
          </a:bodyPr>
          <a:lstStyle>
            <a:defPPr>
              <a:defRPr lang="en-US"/>
            </a:defPPr>
            <a:lvl1pPr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 panose="020B0604020202020204" pitchFamily="34" charset="0"/>
              <a:buNone/>
              <a:defRPr sz="1900" b="0">
                <a:solidFill>
                  <a:schemeClr val="bg1"/>
                </a:solidFill>
              </a:defRPr>
            </a:lvl1pPr>
            <a:lvl2pPr marL="914400" lvl="1" indent="-3429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400"/>
            </a:lvl2pPr>
            <a:lvl3pPr marL="1371600" lvl="2" indent="-3429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000"/>
            </a:lvl3pPr>
            <a:lvl4pPr marL="1828800" lvl="3" indent="-3429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lvl4pPr>
            <a:lvl5pPr marL="2286000" lvl="4" indent="-3429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lvl5pPr>
            <a:lvl6pPr marL="2743200" lvl="5" indent="-3429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lvl6pPr>
            <a:lvl7pPr marL="3200400" lvl="6" indent="-3429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lvl7pPr>
            <a:lvl8pPr marL="3657600" lvl="7" indent="-3429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lvl8pPr>
            <a:lvl9pPr marL="4114800" lvl="8" indent="-3429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lvl9pPr>
          </a:lstStyle>
          <a:p>
            <a:endParaRPr lang="en-US" dirty="0"/>
          </a:p>
          <a:p>
            <a:r>
              <a:rPr lang="en-US" dirty="0"/>
              <a:t>“How confident are you in the accuracy of that estimate?”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6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uiExpand="1" build="p" animBg="1"/>
      <p:bldP spid="4" grpId="0" build="p"/>
      <p:bldP spid="5" grpId="0" uiExpand="1" build="p" animBg="1"/>
      <p:bldP spid="6" grpId="0" build="p"/>
      <p:bldP spid="7" grpId="0" uiExpand="1" build="p" animBg="1"/>
      <p:bldP spid="11" grpId="0" build="p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"/>
          <p:cNvSpPr txBox="1">
            <a:spLocks noGrp="1"/>
          </p:cNvSpPr>
          <p:nvPr>
            <p:ph type="body" idx="8"/>
          </p:nvPr>
        </p:nvSpPr>
        <p:spPr>
          <a:xfrm>
            <a:off x="784225" y="576877"/>
            <a:ext cx="2927351" cy="191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4000" b="1" dirty="0">
                <a:solidFill>
                  <a:schemeClr val="lt1"/>
                </a:solidFill>
              </a:rPr>
              <a:t>MEASUR</a:t>
            </a:r>
            <a:r>
              <a:rPr lang="en-US" sz="4000" dirty="0"/>
              <a:t>ING FOR TIME SAVED</a:t>
            </a:r>
            <a:endParaRPr sz="4000" b="1" dirty="0">
              <a:solidFill>
                <a:schemeClr val="lt1"/>
              </a:solidFill>
            </a:endParaRPr>
          </a:p>
        </p:txBody>
      </p:sp>
      <p:sp>
        <p:nvSpPr>
          <p:cNvPr id="216" name="Google Shape;216;p8"/>
          <p:cNvSpPr txBox="1">
            <a:spLocks noGrp="1"/>
          </p:cNvSpPr>
          <p:nvPr>
            <p:ph type="body" idx="9"/>
          </p:nvPr>
        </p:nvSpPr>
        <p:spPr>
          <a:xfrm>
            <a:off x="784225" y="2611116"/>
            <a:ext cx="2927351" cy="8750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400" dirty="0"/>
              <a:t>ASK FOR AND REPORT EXAMPLES! </a:t>
            </a:r>
            <a:endParaRPr lang="en-US" sz="1800" dirty="0"/>
          </a:p>
        </p:txBody>
      </p:sp>
      <p:sp>
        <p:nvSpPr>
          <p:cNvPr id="217" name="Google Shape;217;p8"/>
          <p:cNvSpPr txBox="1">
            <a:spLocks noGrp="1"/>
          </p:cNvSpPr>
          <p:nvPr>
            <p:ph type="body" idx="13"/>
          </p:nvPr>
        </p:nvSpPr>
        <p:spPr>
          <a:xfrm>
            <a:off x="7385055" y="1505966"/>
            <a:ext cx="4349748" cy="117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b="1" dirty="0"/>
              <a:t>Time Saved: </a:t>
            </a:r>
            <a:br>
              <a:rPr lang="en-US" b="1" dirty="0"/>
            </a:br>
            <a:r>
              <a:rPr lang="en-US" dirty="0"/>
              <a:t>How much time do you save as a result of your behavior changes??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dirty="0">
              <a:solidFill>
                <a:srgbClr val="0C0C0C"/>
              </a:solidFill>
            </a:endParaRPr>
          </a:p>
        </p:txBody>
      </p:sp>
      <p:pic>
        <p:nvPicPr>
          <p:cNvPr id="218" name="Google Shape;218;p8" descr="Logo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3767" y="397130"/>
            <a:ext cx="877533" cy="40834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8"/>
          <p:cNvSpPr/>
          <p:nvPr/>
        </p:nvSpPr>
        <p:spPr>
          <a:xfrm>
            <a:off x="6727823" y="1493482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dirty="0"/>
          </a:p>
        </p:txBody>
      </p:sp>
      <p:pic>
        <p:nvPicPr>
          <p:cNvPr id="220" name="Google Shape;220;p8" descr="A picture containing person, indoor&#10;&#10;Description automatically generated"/>
          <p:cNvPicPr preferRelativeResize="0">
            <a:picLocks noGrp="1"/>
          </p:cNvPicPr>
          <p:nvPr>
            <p:ph type="pic" idx="7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902075" y="1190625"/>
            <a:ext cx="2444750" cy="446722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17;p8">
            <a:extLst>
              <a:ext uri="{FF2B5EF4-FFF2-40B4-BE49-F238E27FC236}">
                <a16:creationId xmlns:a16="http://schemas.microsoft.com/office/drawing/2014/main" id="{4DE435FB-C6A1-4490-8BEC-E4DAB3B0235A}"/>
              </a:ext>
            </a:extLst>
          </p:cNvPr>
          <p:cNvSpPr txBox="1">
            <a:spLocks/>
          </p:cNvSpPr>
          <p:nvPr/>
        </p:nvSpPr>
        <p:spPr>
          <a:xfrm>
            <a:off x="7385055" y="2997201"/>
            <a:ext cx="4349748" cy="11774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2500"/>
          </a:bodyPr>
          <a:lstStyle>
            <a:lvl1pPr marL="457200" lv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</a:pPr>
            <a:r>
              <a:rPr lang="en-US" sz="3600" b="1" dirty="0"/>
              <a:t>Time Saved for Others  </a:t>
            </a:r>
            <a:br>
              <a:rPr lang="en-US" b="1" dirty="0"/>
            </a:br>
            <a:r>
              <a:rPr lang="en-US" dirty="0"/>
              <a:t>How much time do </a:t>
            </a:r>
            <a:r>
              <a:rPr lang="en-US" b="1" dirty="0"/>
              <a:t>others</a:t>
            </a:r>
            <a:r>
              <a:rPr lang="en-US" dirty="0"/>
              <a:t> save as a result of your behavior changes?</a:t>
            </a:r>
            <a:endParaRPr lang="en-US" dirty="0">
              <a:solidFill>
                <a:srgbClr val="0C0C0C"/>
              </a:solidFill>
            </a:endParaRPr>
          </a:p>
        </p:txBody>
      </p:sp>
      <p:sp>
        <p:nvSpPr>
          <p:cNvPr id="25" name="Google Shape;219;p8">
            <a:extLst>
              <a:ext uri="{FF2B5EF4-FFF2-40B4-BE49-F238E27FC236}">
                <a16:creationId xmlns:a16="http://schemas.microsoft.com/office/drawing/2014/main" id="{BCFE9F23-851B-4C3E-83A3-C3CEFB19DD16}"/>
              </a:ext>
            </a:extLst>
          </p:cNvPr>
          <p:cNvSpPr/>
          <p:nvPr/>
        </p:nvSpPr>
        <p:spPr>
          <a:xfrm>
            <a:off x="6727823" y="2997201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dirty="0"/>
          </a:p>
        </p:txBody>
      </p:sp>
      <p:sp>
        <p:nvSpPr>
          <p:cNvPr id="2" name="Google Shape;217;p8">
            <a:extLst>
              <a:ext uri="{FF2B5EF4-FFF2-40B4-BE49-F238E27FC236}">
                <a16:creationId xmlns:a16="http://schemas.microsoft.com/office/drawing/2014/main" id="{B06F2942-A4F1-C383-FA80-F9671F00FDB8}"/>
              </a:ext>
            </a:extLst>
          </p:cNvPr>
          <p:cNvSpPr txBox="1">
            <a:spLocks/>
          </p:cNvSpPr>
          <p:nvPr/>
        </p:nvSpPr>
        <p:spPr>
          <a:xfrm>
            <a:off x="7385055" y="4427608"/>
            <a:ext cx="4349748" cy="13844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lnSpcReduction="10000"/>
          </a:bodyPr>
          <a:lstStyle>
            <a:lvl1pPr marL="457200" lv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</a:pPr>
            <a:r>
              <a:rPr lang="en-US" sz="3600" b="1" dirty="0"/>
              <a:t>Confidence:</a:t>
            </a:r>
            <a:br>
              <a:rPr lang="en-US" b="1" dirty="0"/>
            </a:br>
            <a:r>
              <a:rPr lang="en-US" dirty="0"/>
              <a:t>How confident are you that you’re saving at least that much time? Reduce any estimates by the confidence rating. </a:t>
            </a:r>
            <a:endParaRPr lang="en-US" dirty="0">
              <a:solidFill>
                <a:srgbClr val="0C0C0C"/>
              </a:solidFill>
            </a:endParaRPr>
          </a:p>
        </p:txBody>
      </p:sp>
      <p:sp>
        <p:nvSpPr>
          <p:cNvPr id="3" name="Google Shape;219;p8">
            <a:extLst>
              <a:ext uri="{FF2B5EF4-FFF2-40B4-BE49-F238E27FC236}">
                <a16:creationId xmlns:a16="http://schemas.microsoft.com/office/drawing/2014/main" id="{4C01C65E-8CD5-1EF8-8E61-837CABC22C45}"/>
              </a:ext>
            </a:extLst>
          </p:cNvPr>
          <p:cNvSpPr/>
          <p:nvPr/>
        </p:nvSpPr>
        <p:spPr>
          <a:xfrm>
            <a:off x="6727823" y="4427608"/>
            <a:ext cx="488954" cy="488954"/>
          </a:xfrm>
          <a:prstGeom prst="ellipse">
            <a:avLst/>
          </a:prstGeom>
          <a:solidFill>
            <a:srgbClr val="E62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936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build="p"/>
      <p:bldP spid="219" grpId="0" animBg="1"/>
      <p:bldP spid="24" grpId="0"/>
      <p:bldP spid="25" grpId="0" animBg="1"/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white, symmetry, black, line&#10;&#10;Description automatically generated">
            <a:extLst>
              <a:ext uri="{FF2B5EF4-FFF2-40B4-BE49-F238E27FC236}">
                <a16:creationId xmlns:a16="http://schemas.microsoft.com/office/drawing/2014/main" id="{3C554CEB-B9CF-5C2B-4928-D6028A135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4F9761-FAA6-F2A5-7C95-C289553B8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81579"/>
            <a:ext cx="10515600" cy="851304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SOME EMPLOYEES HAVE MORE VALUE THAN OTHERS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C8E270-64CB-BE9F-CD53-FDDACED8F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23358"/>
            <a:ext cx="10512424" cy="573522"/>
          </a:xfrm>
          <a:solidFill>
            <a:srgbClr val="C00000"/>
          </a:solidFill>
        </p:spPr>
        <p:txBody>
          <a:bodyPr>
            <a:normAutofit lnSpcReduction="10000"/>
          </a:bodyPr>
          <a:lstStyle/>
          <a:p>
            <a:r>
              <a:rPr lang="en-US" sz="3600" b="0" dirty="0">
                <a:solidFill>
                  <a:schemeClr val="bg1"/>
                </a:solidFill>
                <a:latin typeface="+mj-lt"/>
              </a:rPr>
              <a:t>EVEN WITH THE SAME: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75531DE-B529-379A-3CEA-CB4D98B75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47270"/>
            <a:ext cx="5157787" cy="3684588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dirty="0"/>
              <a:t>EXPERIENCE</a:t>
            </a:r>
          </a:p>
          <a:p>
            <a:pPr>
              <a:buBlip>
                <a:blip r:embed="rId3"/>
              </a:buBlip>
            </a:pPr>
            <a:r>
              <a:rPr lang="en-US" dirty="0"/>
              <a:t>EDUCATION </a:t>
            </a:r>
          </a:p>
          <a:p>
            <a:pPr>
              <a:buBlip>
                <a:blip r:embed="rId3"/>
              </a:buBlip>
            </a:pPr>
            <a:r>
              <a:rPr lang="en-US" dirty="0"/>
              <a:t>INTELLIGENCE </a:t>
            </a:r>
          </a:p>
          <a:p>
            <a:pPr>
              <a:buBlip>
                <a:blip r:embed="rId3"/>
              </a:buBlip>
            </a:pPr>
            <a:r>
              <a:rPr lang="en-US" dirty="0"/>
              <a:t>BACKGROUND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C3DB4E2-499E-CAFD-0BE8-79B4CC08C808}"/>
              </a:ext>
            </a:extLst>
          </p:cNvPr>
          <p:cNvGrpSpPr/>
          <p:nvPr/>
        </p:nvGrpSpPr>
        <p:grpSpPr>
          <a:xfrm>
            <a:off x="879070" y="4653513"/>
            <a:ext cx="10314119" cy="1428734"/>
            <a:chOff x="879070" y="5011318"/>
            <a:chExt cx="10314119" cy="1428734"/>
          </a:xfrm>
        </p:grpSpPr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4A8E808D-2F4E-82BB-9C12-EFA737E44C26}"/>
                </a:ext>
              </a:extLst>
            </p:cNvPr>
            <p:cNvSpPr txBox="1">
              <a:spLocks/>
            </p:cNvSpPr>
            <p:nvPr/>
          </p:nvSpPr>
          <p:spPr>
            <a:xfrm>
              <a:off x="879070" y="5011318"/>
              <a:ext cx="10314118" cy="700368"/>
            </a:xfrm>
            <a:prstGeom prst="rect">
              <a:avLst/>
            </a:prstGeom>
            <a:solidFill>
              <a:srgbClr val="C00000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dirty="0">
                  <a:solidFill>
                    <a:schemeClr val="bg1"/>
                  </a:solidFill>
                </a:rPr>
                <a:t>WHY?</a:t>
              </a:r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6AA8B127-6F9C-682A-DC6B-7EB929FC360B}"/>
                </a:ext>
              </a:extLst>
            </p:cNvPr>
            <p:cNvSpPr txBox="1">
              <a:spLocks/>
            </p:cNvSpPr>
            <p:nvPr/>
          </p:nvSpPr>
          <p:spPr>
            <a:xfrm>
              <a:off x="879070" y="5711685"/>
              <a:ext cx="10314119" cy="728367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dirty="0">
                  <a:solidFill>
                    <a:schemeClr val="bg1"/>
                  </a:solidFill>
                </a:rPr>
                <a:t>THEY ARE MORE SKILLED IN KEY COMPETENCIES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571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white, symmetry, black, line&#10;&#10;Description automatically generated">
            <a:extLst>
              <a:ext uri="{FF2B5EF4-FFF2-40B4-BE49-F238E27FC236}">
                <a16:creationId xmlns:a16="http://schemas.microsoft.com/office/drawing/2014/main" id="{E391E11B-DF19-DF38-9169-C53CA22FA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FED800C-546C-554C-2850-F36138E95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044" y="2187621"/>
            <a:ext cx="7570580" cy="779046"/>
          </a:xfrm>
          <a:solidFill>
            <a:srgbClr val="C00000"/>
          </a:solidFill>
        </p:spPr>
        <p:txBody>
          <a:bodyPr anchor="ctr"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OF KEY COMPETENCIES 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0D2C66C9-880D-E8BC-EFB7-32992CE0C03A}"/>
              </a:ext>
            </a:extLst>
          </p:cNvPr>
          <p:cNvSpPr txBox="1">
            <a:spLocks/>
          </p:cNvSpPr>
          <p:nvPr/>
        </p:nvSpPr>
        <p:spPr>
          <a:xfrm>
            <a:off x="2342044" y="1094797"/>
            <a:ext cx="7570580" cy="108647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</a:rPr>
              <a:t>CALCULATE THE VALUE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1731FA-CBC1-22DC-4FE8-A98E8CF9803F}"/>
              </a:ext>
            </a:extLst>
          </p:cNvPr>
          <p:cNvGrpSpPr/>
          <p:nvPr/>
        </p:nvGrpSpPr>
        <p:grpSpPr>
          <a:xfrm>
            <a:off x="2342044" y="3507392"/>
            <a:ext cx="2391178" cy="2094718"/>
            <a:chOff x="2914920" y="3575910"/>
            <a:chExt cx="2391178" cy="2094718"/>
          </a:xfrm>
        </p:grpSpPr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00A5DEF5-F052-99F2-68CB-CB11AF1E06AD}"/>
                </a:ext>
              </a:extLst>
            </p:cNvPr>
            <p:cNvSpPr txBox="1">
              <a:spLocks/>
            </p:cNvSpPr>
            <p:nvPr/>
          </p:nvSpPr>
          <p:spPr>
            <a:xfrm>
              <a:off x="2914921" y="4022132"/>
              <a:ext cx="2391177" cy="1648496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>
                  <a:solidFill>
                    <a:schemeClr val="bg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DETERMINE TARGETED COMPETENCIES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EA8E8CD7-932B-5FB1-B05D-112863564255}"/>
                </a:ext>
              </a:extLst>
            </p:cNvPr>
            <p:cNvSpPr txBox="1">
              <a:spLocks/>
            </p:cNvSpPr>
            <p:nvPr/>
          </p:nvSpPr>
          <p:spPr>
            <a:xfrm>
              <a:off x="2914920" y="3575910"/>
              <a:ext cx="2391177" cy="446222"/>
            </a:xfrm>
            <a:prstGeom prst="rect">
              <a:avLst/>
            </a:prstGeom>
            <a:solidFill>
              <a:srgbClr val="C00000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bg1"/>
                  </a:solidFill>
                </a:rPr>
                <a:t>1.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546B071-EB02-080F-E8B7-2FF97E908ADE}"/>
              </a:ext>
            </a:extLst>
          </p:cNvPr>
          <p:cNvGrpSpPr/>
          <p:nvPr/>
        </p:nvGrpSpPr>
        <p:grpSpPr>
          <a:xfrm>
            <a:off x="4931745" y="3494140"/>
            <a:ext cx="2391178" cy="2094718"/>
            <a:chOff x="2914920" y="3575910"/>
            <a:chExt cx="2391178" cy="2094718"/>
          </a:xfrm>
        </p:grpSpPr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878E1BCD-F0B9-ACC7-7605-DF9E4FC6F8CF}"/>
                </a:ext>
              </a:extLst>
            </p:cNvPr>
            <p:cNvSpPr txBox="1">
              <a:spLocks/>
            </p:cNvSpPr>
            <p:nvPr/>
          </p:nvSpPr>
          <p:spPr>
            <a:xfrm>
              <a:off x="2914921" y="4022132"/>
              <a:ext cx="2391177" cy="1648496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>
                  <a:solidFill>
                    <a:schemeClr val="bg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DETERMINE </a:t>
              </a:r>
              <a:r>
                <a:rPr lang="en-US" b="0" i="0" dirty="0">
                  <a:solidFill>
                    <a:schemeClr val="bg1"/>
                  </a:solidFill>
                  <a:effectLst/>
                  <a:latin typeface="+mj-lt"/>
                </a:rPr>
                <a:t>EACH COMPETENCY’S RESPONSIBILITY FOR SUCCESS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Subtitle 2">
              <a:extLst>
                <a:ext uri="{FF2B5EF4-FFF2-40B4-BE49-F238E27FC236}">
                  <a16:creationId xmlns:a16="http://schemas.microsoft.com/office/drawing/2014/main" id="{32626226-C428-795B-AB15-2084C1B706FF}"/>
                </a:ext>
              </a:extLst>
            </p:cNvPr>
            <p:cNvSpPr txBox="1">
              <a:spLocks/>
            </p:cNvSpPr>
            <p:nvPr/>
          </p:nvSpPr>
          <p:spPr>
            <a:xfrm>
              <a:off x="2914920" y="3575910"/>
              <a:ext cx="2391177" cy="446222"/>
            </a:xfrm>
            <a:prstGeom prst="rect">
              <a:avLst/>
            </a:prstGeom>
            <a:solidFill>
              <a:srgbClr val="C00000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bg1"/>
                  </a:solidFill>
                </a:rPr>
                <a:t>2.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B7F2C2-F7F9-5304-8F98-46B39B0DDEF9}"/>
              </a:ext>
            </a:extLst>
          </p:cNvPr>
          <p:cNvGrpSpPr/>
          <p:nvPr/>
        </p:nvGrpSpPr>
        <p:grpSpPr>
          <a:xfrm>
            <a:off x="7593494" y="3507392"/>
            <a:ext cx="2391178" cy="2094718"/>
            <a:chOff x="2914920" y="3575910"/>
            <a:chExt cx="2391178" cy="2094718"/>
          </a:xfrm>
        </p:grpSpPr>
        <p:sp>
          <p:nvSpPr>
            <p:cNvPr id="24" name="Subtitle 2">
              <a:extLst>
                <a:ext uri="{FF2B5EF4-FFF2-40B4-BE49-F238E27FC236}">
                  <a16:creationId xmlns:a16="http://schemas.microsoft.com/office/drawing/2014/main" id="{3A51D9AC-F499-EC13-62A4-B1E6A87C62E9}"/>
                </a:ext>
              </a:extLst>
            </p:cNvPr>
            <p:cNvSpPr txBox="1">
              <a:spLocks/>
            </p:cNvSpPr>
            <p:nvPr/>
          </p:nvSpPr>
          <p:spPr>
            <a:xfrm>
              <a:off x="2914921" y="4022132"/>
              <a:ext cx="2391177" cy="1648496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>
                  <a:solidFill>
                    <a:schemeClr val="bg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MULTIPLY % VS. SALARY TO GET VALUE OF COMPETENCY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Subtitle 2">
              <a:extLst>
                <a:ext uri="{FF2B5EF4-FFF2-40B4-BE49-F238E27FC236}">
                  <a16:creationId xmlns:a16="http://schemas.microsoft.com/office/drawing/2014/main" id="{7AC39A2C-23B2-CE70-79E1-4D06D7651130}"/>
                </a:ext>
              </a:extLst>
            </p:cNvPr>
            <p:cNvSpPr txBox="1">
              <a:spLocks/>
            </p:cNvSpPr>
            <p:nvPr/>
          </p:nvSpPr>
          <p:spPr>
            <a:xfrm>
              <a:off x="2914920" y="3575910"/>
              <a:ext cx="2391177" cy="446222"/>
            </a:xfrm>
            <a:prstGeom prst="rect">
              <a:avLst/>
            </a:prstGeom>
            <a:solidFill>
              <a:srgbClr val="C00000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bg1"/>
                  </a:solidFill>
                </a:rPr>
                <a:t>3. </a:t>
              </a:r>
            </a:p>
          </p:txBody>
        </p:sp>
      </p:grpSp>
      <p:sp>
        <p:nvSpPr>
          <p:cNvPr id="2" name="Title 6">
            <a:extLst>
              <a:ext uri="{FF2B5EF4-FFF2-40B4-BE49-F238E27FC236}">
                <a16:creationId xmlns:a16="http://schemas.microsoft.com/office/drawing/2014/main" id="{6C026208-6677-EE42-C1F2-B9D293CAB4F7}"/>
              </a:ext>
            </a:extLst>
          </p:cNvPr>
          <p:cNvSpPr txBox="1">
            <a:spLocks/>
          </p:cNvSpPr>
          <p:nvPr/>
        </p:nvSpPr>
        <p:spPr>
          <a:xfrm>
            <a:off x="2342043" y="748690"/>
            <a:ext cx="7570580" cy="44622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FIRST</a:t>
            </a:r>
          </a:p>
        </p:txBody>
      </p:sp>
    </p:spTree>
    <p:extLst>
      <p:ext uri="{BB962C8B-B14F-4D97-AF65-F5344CB8AC3E}">
        <p14:creationId xmlns:p14="http://schemas.microsoft.com/office/powerpoint/2010/main" val="271479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2FDD69-087A-41AF-8999-F941FCADBE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9506" y="1386522"/>
            <a:ext cx="2927351" cy="2276811"/>
          </a:xfrm>
          <a:solidFill>
            <a:schemeClr val="tx1"/>
          </a:solidFill>
        </p:spPr>
        <p:txBody>
          <a:bodyPr anchor="ctr"/>
          <a:lstStyle/>
          <a:p>
            <a:pPr algn="ctr"/>
            <a:r>
              <a:rPr lang="en-US" dirty="0"/>
              <a:t>MEASURE THE VALUE OF COMPETENCY GAIN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5C8E50-B07B-4341-8544-1D1718F8E7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506" y="3663333"/>
            <a:ext cx="2927351" cy="1326767"/>
          </a:xfrm>
          <a:solidFill>
            <a:schemeClr val="bg1"/>
          </a:solidFill>
        </p:spPr>
        <p:txBody>
          <a:bodyPr anchor="ctr">
            <a:normAutofit fontScale="77500" lnSpcReduction="20000"/>
          </a:bodyPr>
          <a:lstStyle/>
          <a:p>
            <a:pPr algn="ctr"/>
            <a:r>
              <a:rPr lang="en-US" sz="8600" dirty="0">
                <a:solidFill>
                  <a:srgbClr val="C00000"/>
                </a:solidFill>
              </a:rPr>
              <a:t>UTILITY</a:t>
            </a:r>
            <a:br>
              <a:rPr lang="en-US" sz="6000" dirty="0">
                <a:solidFill>
                  <a:srgbClr val="C00000"/>
                </a:solidFill>
              </a:rPr>
            </a:br>
            <a:r>
              <a:rPr lang="en-US" sz="3600" dirty="0">
                <a:solidFill>
                  <a:srgbClr val="C00000"/>
                </a:solidFill>
              </a:rPr>
              <a:t>MEASUREMENTS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026485C-7FBB-4C6D-B0E5-109734D592B0}"/>
              </a:ext>
            </a:extLst>
          </p:cNvPr>
          <p:cNvSpPr txBox="1">
            <a:spLocks/>
          </p:cNvSpPr>
          <p:nvPr/>
        </p:nvSpPr>
        <p:spPr>
          <a:xfrm>
            <a:off x="6762043" y="1386522"/>
            <a:ext cx="5414194" cy="4467224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auto">
              <a:spcAft>
                <a:spcPts val="0"/>
              </a:spcAft>
              <a:buSzPct val="110000"/>
              <a:buFont typeface="+mj-lt"/>
              <a:buAutoNum type="arabicPeriod"/>
              <a:defRPr/>
            </a:pPr>
            <a:r>
              <a:rPr lang="en-US" dirty="0"/>
              <a:t>Rate a participant before and after learning on how closely they meet expectations for a competency.</a:t>
            </a:r>
          </a:p>
          <a:p>
            <a:pPr marL="514350" indent="-514350" fontAlgn="auto">
              <a:spcAft>
                <a:spcPts val="0"/>
              </a:spcAft>
              <a:buSzPct val="110000"/>
              <a:buFont typeface="+mj-lt"/>
              <a:buAutoNum type="arabicPeriod"/>
              <a:defRPr/>
            </a:pPr>
            <a:r>
              <a:rPr lang="en-US" dirty="0"/>
              <a:t>Use a -4 to 4 scale where 0 is expected value </a:t>
            </a:r>
          </a:p>
          <a:p>
            <a:pPr marL="514350" indent="-514350" fontAlgn="auto">
              <a:spcAft>
                <a:spcPts val="0"/>
              </a:spcAft>
              <a:buSzPct val="110000"/>
              <a:buFont typeface="+mj-lt"/>
              <a:buAutoNum type="arabicPeriod"/>
              <a:defRPr/>
            </a:pPr>
            <a:r>
              <a:rPr lang="en-US" dirty="0"/>
              <a:t>Each number from 0 is worth 25% of the competency </a:t>
            </a:r>
          </a:p>
          <a:p>
            <a:pPr marL="514350" indent="-514350" fontAlgn="auto">
              <a:spcAft>
                <a:spcPts val="0"/>
              </a:spcAft>
              <a:buSzPct val="110000"/>
              <a:buFont typeface="+mj-lt"/>
              <a:buAutoNum type="arabicPeriod"/>
              <a:defRPr/>
            </a:pPr>
            <a:endParaRPr lang="en-US" dirty="0"/>
          </a:p>
        </p:txBody>
      </p:sp>
      <p:pic>
        <p:nvPicPr>
          <p:cNvPr id="5" name="Picture Placeholder 4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5E8F810B-ECC9-440E-B90F-3FAE1E49810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7" r="41889"/>
          <a:stretch/>
        </p:blipFill>
        <p:spPr>
          <a:xfrm>
            <a:off x="3902075" y="1190796"/>
            <a:ext cx="2444750" cy="4467225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61DDDA-C480-499B-8F55-C17D7CB1E9C8}"/>
              </a:ext>
            </a:extLst>
          </p:cNvPr>
          <p:cNvSpPr txBox="1"/>
          <p:nvPr/>
        </p:nvSpPr>
        <p:spPr>
          <a:xfrm>
            <a:off x="5518460" y="636463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 the Gravity Learning Utility ROI Calculator: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link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9991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l">
          <a:defRPr b="0" dirty="0">
            <a:effectLst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fce362-3ab5-42ad-b4ab-7c157ecc71c3">
      <Terms xmlns="http://schemas.microsoft.com/office/infopath/2007/PartnerControls"/>
    </lcf76f155ced4ddcb4097134ff3c332f>
    <TaxCatchAll xmlns="bb1a46ed-9f15-48c2-8a6e-8e985cc051a4" xsi:nil="true"/>
    <BuildStatus xmlns="8bfce362-3ab5-42ad-b4ab-7c157ecc71c3">Not Started</BuildStatus>
    <_Flow_SignoffStatus xmlns="8bfce362-3ab5-42ad-b4ab-7c157ecc71c3" xsi:nil="true"/>
    <LinkToTemplate xmlns="8bfce362-3ab5-42ad-b4ab-7c157ecc71c3">
      <Url xsi:nil="true"/>
      <Description xsi:nil="true"/>
    </LinkToTempla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9E98BC468C3F42A6077DD1879FB006" ma:contentTypeVersion="19" ma:contentTypeDescription="Create a new document." ma:contentTypeScope="" ma:versionID="2cbac53d09acb6609ac6b442d1d11fb3">
  <xsd:schema xmlns:xsd="http://www.w3.org/2001/XMLSchema" xmlns:xs="http://www.w3.org/2001/XMLSchema" xmlns:p="http://schemas.microsoft.com/office/2006/metadata/properties" xmlns:ns2="8bfce362-3ab5-42ad-b4ab-7c157ecc71c3" xmlns:ns3="bb1a46ed-9f15-48c2-8a6e-8e985cc051a4" targetNamespace="http://schemas.microsoft.com/office/2006/metadata/properties" ma:root="true" ma:fieldsID="49cd7dd975f166d93d4bc827acea890a" ns2:_="" ns3:_="">
    <xsd:import namespace="8bfce362-3ab5-42ad-b4ab-7c157ecc71c3"/>
    <xsd:import namespace="bb1a46ed-9f15-48c2-8a6e-8e985cc051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_Flow_SignoffStatus" minOccurs="0"/>
                <xsd:element ref="ns2:BuildStatus" minOccurs="0"/>
                <xsd:element ref="ns2:LinkToTempl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fce362-3ab5-42ad-b4ab-7c157ecc71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07fabee-c087-4dcd-b74a-e6f645a464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2" nillable="true" ma:displayName="Sign-off status" ma:internalName="Sign_x002d_off_x0020_status">
      <xsd:simpleType>
        <xsd:restriction base="dms:Text"/>
      </xsd:simpleType>
    </xsd:element>
    <xsd:element name="BuildStatus" ma:index="23" nillable="true" ma:displayName="Build Status" ma:default="Not Started" ma:format="Dropdown" ma:internalName="BuildStatus">
      <xsd:simpleType>
        <xsd:restriction base="dms:Choice">
          <xsd:enumeration value="Not Started"/>
          <xsd:enumeration value="Working"/>
          <xsd:enumeration value="Complete"/>
        </xsd:restriction>
      </xsd:simpleType>
    </xsd:element>
    <xsd:element name="LinkToTemplate" ma:index="24" nillable="true" ma:displayName="Link To Template" ma:format="Hyperlink" ma:internalName="LinkToTemplat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a46ed-9f15-48c2-8a6e-8e985cc051a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85f4e6f-fbd7-4e1f-9456-0b3c277f5cd1}" ma:internalName="TaxCatchAll" ma:showField="CatchAllData" ma:web="bb1a46ed-9f15-48c2-8a6e-8e985cc051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402BB1-D74C-4684-9506-1CD41B77F04F}">
  <ds:schemaRefs>
    <ds:schemaRef ds:uri="http://schemas.microsoft.com/office/2006/documentManagement/types"/>
    <ds:schemaRef ds:uri="http://purl.org/dc/terms/"/>
    <ds:schemaRef ds:uri="http://www.w3.org/XML/1998/namespace"/>
    <ds:schemaRef ds:uri="bb1a46ed-9f15-48c2-8a6e-8e985cc051a4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8bfce362-3ab5-42ad-b4ab-7c157ecc71c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96F2A61-155C-40C6-BA76-915C188B53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fce362-3ab5-42ad-b4ab-7c157ecc71c3"/>
    <ds:schemaRef ds:uri="bb1a46ed-9f15-48c2-8a6e-8e985cc051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7BA115-73AC-47C7-8FE9-C2C3C25D4F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16704</TotalTime>
  <Words>740</Words>
  <Application>Microsoft Office PowerPoint</Application>
  <PresentationFormat>Widescreen</PresentationFormat>
  <Paragraphs>101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 Light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GET THE TRUE COST OF LEARNING</vt:lpstr>
      <vt:lpstr>PowerPoint Presentation</vt:lpstr>
      <vt:lpstr>PowerPoint Presentation</vt:lpstr>
      <vt:lpstr>SOME EMPLOYEES HAVE MORE VALUE THAN OTHERS </vt:lpstr>
      <vt:lpstr>OF KEY COMPETENCIES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 Lieberman - Gravity Learning</cp:lastModifiedBy>
  <cp:revision>68</cp:revision>
  <dcterms:created xsi:type="dcterms:W3CDTF">2021-06-04T19:02:17Z</dcterms:created>
  <dcterms:modified xsi:type="dcterms:W3CDTF">2023-08-03T00:59:52Z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0x010100549E98BC468C3F42A6077DD1879FB006</vt:lpwstr>
  </property>
  <property fmtid="{D5CDD505-2E9C-101B-9397-08002B2CF9AE}" pid="3" name="MediaServiceImageTags">
    <vt:lpwstr/>
  </property>
</Properties>
</file>