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82" r:id="rId3"/>
  </p:sldMasterIdLst>
  <p:notesMasterIdLst>
    <p:notesMasterId r:id="rId15"/>
  </p:notesMasterIdLst>
  <p:sldIdLst>
    <p:sldId id="273" r:id="rId4"/>
    <p:sldId id="303" r:id="rId5"/>
    <p:sldId id="266" r:id="rId6"/>
    <p:sldId id="258" r:id="rId7"/>
    <p:sldId id="274" r:id="rId8"/>
    <p:sldId id="354" r:id="rId9"/>
    <p:sldId id="348" r:id="rId10"/>
    <p:sldId id="275" r:id="rId11"/>
    <p:sldId id="355" r:id="rId12"/>
    <p:sldId id="337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55" autoAdjust="0"/>
    <p:restoredTop sz="71223" autoAdjust="0"/>
  </p:normalViewPr>
  <p:slideViewPr>
    <p:cSldViewPr snapToGrid="0">
      <p:cViewPr varScale="1">
        <p:scale>
          <a:sx n="72" d="100"/>
          <a:sy n="72" d="100"/>
        </p:scale>
        <p:origin x="1290" y="96"/>
      </p:cViewPr>
      <p:guideLst/>
    </p:cSldViewPr>
  </p:slideViewPr>
  <p:outlineViewPr>
    <p:cViewPr>
      <p:scale>
        <a:sx n="33" d="100"/>
        <a:sy n="33" d="100"/>
      </p:scale>
      <p:origin x="0" y="-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BBE5D-A07B-4C74-B975-7902AD55602F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963A-77CA-488D-9FED-442F0F17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27BF1-2CB2-4493-9B28-7E43F2F81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7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67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Bloom, Kristine C., and Thomas J.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Shuell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"Effects of massed and distributed practice on the learning and retention of second-language vocabulary."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Journal of Educational Research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74.4 (1981): 245-248.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Lowenthal, J. (2007). Teaching surgical skills: what kind of practice makes perfect?: a randomized, controlled trial.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Physical Therapy Education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78.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super </a:t>
            </a:r>
            <a:r>
              <a:rPr lang="en-US" dirty="0" err="1"/>
              <a:t>nerdily</a:t>
            </a:r>
            <a:r>
              <a:rPr lang="en-US" dirty="0"/>
              <a:t> into measuring learning effectiveness.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you'd like to learn about how we do it, here's a slightly nerdy article that explains the whole thing: </a:t>
            </a:r>
            <a:br>
              <a:rPr lang="en-US" dirty="0"/>
            </a:br>
            <a:r>
              <a:rPr lang="en-US" dirty="0"/>
              <a:t>https://gravitylearning.com/the-ultimate-guide-to-measuring-learning-and-roi/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C8AC4-9287-4FB4-86D2-324BD7089F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51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ROI CALCULATOR </a:t>
            </a:r>
          </a:p>
          <a:p>
            <a:r>
              <a:rPr lang="en-US" dirty="0"/>
              <a:t>https://gravitylearning.com/wp-content/uploads/2021/04/Cost-Calculator-for-ROI-Gravity.xlsx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5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super </a:t>
            </a:r>
            <a:r>
              <a:rPr lang="en-US" dirty="0" err="1"/>
              <a:t>nerdily</a:t>
            </a:r>
            <a:r>
              <a:rPr lang="en-US" dirty="0"/>
              <a:t> into measuring learning effectiveness.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you'd like to learn about how we do it, here's a slightly nerdy article that explains the whole thing: </a:t>
            </a:r>
            <a:br>
              <a:rPr lang="en-US" dirty="0"/>
            </a:br>
            <a:r>
              <a:rPr lang="en-US" dirty="0"/>
              <a:t>https://gravitylearning.com/the-ultimate-guide-to-measuring-learning-and-roi/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66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the Gravity Learning ROI Utility Calculator: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https://docs.google.com/spreadsheets/d/1Jlu7Grq9aiy3lqqAegdUY8LZKQmKs-DH/edit?usp=sharing&amp;ouid=108711062352513955567&amp;rtpof=true&amp;sd=true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competencies for a role.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determine how much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role each competency is responsible for. 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competency in SQL might have a full 50% to do with job success.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100K salary, satisfactory SQL skills would be “worth” 50K.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an employee’s current competency level 1-9: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employees skill level provides zero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negative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value to the org 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employee demonstrates the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 needed for job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(they are “worth it” to the org)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employee is evaluated at a 5, their SQL skills are worth 50K.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employee demonstrates skill that doubles value for the org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training, the employee is evaluated again, and each skill point change is worth 25% of 50K, or $12.5K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9C8AC4-9287-4FB4-86D2-324BD7089F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0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Visit us on the web at: </a:t>
            </a:r>
            <a:br>
              <a:rPr lang="en-US" dirty="0"/>
            </a:br>
            <a:r>
              <a:rPr lang="en-US" dirty="0"/>
              <a:t>www.gravitylearning.com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 to you soon,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The Team at Gravity Learning</a:t>
            </a:r>
            <a:endParaRPr dirty="0"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D2-7CD3-460D-9C87-8710C047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E535E-37B5-424A-A319-C496F45FD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9FF8-0259-4182-A35F-82BA7001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7F860-52A3-43EE-A6B7-D97C9ECB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BA86-5E18-4F51-8FCB-13126AC2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01B4-6EAC-4551-99EF-8CFF24A9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432B-3CF0-46D5-99DE-FB524A23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7A44-2F81-4EB7-92CA-2B20F8C0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9CF9-1BC1-41DF-BA3C-F9FBCCEC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1263-A234-4FFB-B1ED-6EAD3389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09D21-A3BF-45B2-A1AA-152A9D250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69F9-38FB-49B7-A798-7E26EF68E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83C26-13EF-4913-997E-C508C950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DF80-554C-446F-85CF-C194F8F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D218-0E3A-4EB0-8F51-0DB35EEB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3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Left 2">
  <p:cSld name="Bullets Lef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>
            <a:spLocks noGrp="1"/>
          </p:cNvSpPr>
          <p:nvPr>
            <p:ph type="body" idx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>
            <a:spLocks noGrp="1"/>
          </p:cNvSpPr>
          <p:nvPr>
            <p:ph type="body" idx="2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3"/>
          </p:nvPr>
        </p:nvSpPr>
        <p:spPr>
          <a:xfrm>
            <a:off x="7321553" y="35198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>
            <a:spLocks noGrp="1"/>
          </p:cNvSpPr>
          <p:nvPr>
            <p:ph type="body" idx="4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5"/>
          </p:nvPr>
        </p:nvSpPr>
        <p:spPr>
          <a:xfrm>
            <a:off x="7321553" y="2409750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>
            <a:spLocks noGrp="1"/>
          </p:cNvSpPr>
          <p:nvPr>
            <p:ph type="body" idx="6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/>
          <p:nvPr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>
            <a:spLocks noGrp="1"/>
          </p:cNvSpPr>
          <p:nvPr>
            <p:ph type="pic" idx="7"/>
          </p:nvPr>
        </p:nvSpPr>
        <p:spPr>
          <a:xfrm>
            <a:off x="3902075" y="1190796"/>
            <a:ext cx="244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8"/>
          </p:nvPr>
        </p:nvSpPr>
        <p:spPr>
          <a:xfrm>
            <a:off x="777874" y="2314575"/>
            <a:ext cx="2927351" cy="122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9"/>
          </p:nvPr>
        </p:nvSpPr>
        <p:spPr>
          <a:xfrm>
            <a:off x="777874" y="3653318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3"/>
          </p:nvPr>
        </p:nvSpPr>
        <p:spPr>
          <a:xfrm>
            <a:off x="7321553" y="1287941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4"/>
          </p:nvPr>
        </p:nvSpPr>
        <p:spPr>
          <a:xfrm>
            <a:off x="7321553" y="4630036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6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93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968C36-276A-4006-9D5F-60AA938E9F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260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1C22F7F-7AB3-434E-A13E-9EEF2396A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5355484"/>
            <a:ext cx="8575378" cy="67315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6FF10F-A7AF-4549-B41C-ED35D61A4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4760172"/>
            <a:ext cx="8575378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Presentation Title Heading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9105B-5BF4-487C-B718-94501E12AB7F}"/>
              </a:ext>
            </a:extLst>
          </p:cNvPr>
          <p:cNvSpPr txBox="1"/>
          <p:nvPr userDrawn="1"/>
        </p:nvSpPr>
        <p:spPr>
          <a:xfrm>
            <a:off x="765530" y="6400802"/>
            <a:ext cx="25285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ea typeface="Eb Garamond" pitchFamily="2" charset="0"/>
                <a:cs typeface="Eb Garamond" pitchFamily="2" charset="0"/>
              </a:rPr>
              <a:t>www.gravitylearning.com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C612AF9-1961-49DB-A8D2-D4BB9255C5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176" y="4188614"/>
            <a:ext cx="3644900" cy="30777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Important note</a:t>
            </a:r>
          </a:p>
        </p:txBody>
      </p:sp>
    </p:spTree>
    <p:extLst>
      <p:ext uri="{BB962C8B-B14F-4D97-AF65-F5344CB8AC3E}">
        <p14:creationId xmlns:p14="http://schemas.microsoft.com/office/powerpoint/2010/main" val="39999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B5FE-8452-4E85-A3BC-3B711E5ED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C95F0-3F09-447E-8143-8D70FE9A4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1478-E443-44DF-809C-D312F159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9F54-224B-4C4A-8A1E-39B0F8A20CB5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1C37-885C-46EE-804F-111DB012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6AB44-779F-4D14-84DA-408F20D2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C0989B-334E-4A0A-A318-61F5A4E36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418" y="3695699"/>
            <a:ext cx="4923334" cy="950615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E6E54B2-89CF-47EF-99AD-5E9A1215D3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418" y="3018886"/>
            <a:ext cx="4923334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Section Break Slide Heading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BAA7FB0-FB8D-4D54-8C4D-D46FF9EC7847}"/>
              </a:ext>
            </a:extLst>
          </p:cNvPr>
          <p:cNvSpPr/>
          <p:nvPr userDrawn="1"/>
        </p:nvSpPr>
        <p:spPr>
          <a:xfrm rot="10800000">
            <a:off x="6159500" y="79370"/>
            <a:ext cx="5937250" cy="6702429"/>
          </a:xfrm>
          <a:prstGeom prst="round1Rect">
            <a:avLst>
              <a:gd name="adj" fmla="val 29859"/>
            </a:avLst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49CF7F9-53BE-49A7-98DA-65EB94D1C6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1099" y="79368"/>
            <a:ext cx="5848350" cy="6648449"/>
          </a:xfrm>
          <a:custGeom>
            <a:avLst/>
            <a:gdLst>
              <a:gd name="connsiteX0" fmla="*/ 0 w 5848350"/>
              <a:gd name="connsiteY0" fmla="*/ 0 h 6648449"/>
              <a:gd name="connsiteX1" fmla="*/ 5848350 w 5848350"/>
              <a:gd name="connsiteY1" fmla="*/ 0 h 6648449"/>
              <a:gd name="connsiteX2" fmla="*/ 5848350 w 5848350"/>
              <a:gd name="connsiteY2" fmla="*/ 6648449 h 6648449"/>
              <a:gd name="connsiteX3" fmla="*/ 1746259 w 5848350"/>
              <a:gd name="connsiteY3" fmla="*/ 6648449 h 6648449"/>
              <a:gd name="connsiteX4" fmla="*/ 0 w 5848350"/>
              <a:gd name="connsiteY4" fmla="*/ 4902190 h 664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350" h="6648449">
                <a:moveTo>
                  <a:pt x="0" y="0"/>
                </a:moveTo>
                <a:lnTo>
                  <a:pt x="5848350" y="0"/>
                </a:lnTo>
                <a:lnTo>
                  <a:pt x="5848350" y="6648449"/>
                </a:lnTo>
                <a:lnTo>
                  <a:pt x="1746259" y="6648449"/>
                </a:lnTo>
                <a:cubicBezTo>
                  <a:pt x="781827" y="6648449"/>
                  <a:pt x="0" y="5866622"/>
                  <a:pt x="0" y="49021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492188C-3822-4218-9C92-896C6D53E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418" y="2342073"/>
            <a:ext cx="768159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4400" b="1" cap="none" spc="50">
                <a:ln w="9525" cmpd="sng">
                  <a:solidFill>
                    <a:srgbClr val="E62B2E"/>
                  </a:solidFill>
                  <a:prstDash val="solid"/>
                </a:ln>
                <a:noFill/>
                <a:effectLst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065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F6F9425-FE18-4A3D-9168-91CC84CF8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75" y="365402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78AE13-D979-4B41-9E57-91C22A700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5" y="2784475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E137A9A-E38F-4698-A312-1718A4039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7024" y="1103555"/>
            <a:ext cx="6124574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F84013F-2DEC-4B1F-A4E2-D5807335EA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2200"/>
            <a:ext cx="5048250" cy="528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8663160-0E97-4F37-90FD-B0E50B63D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024" y="1728504"/>
            <a:ext cx="6124574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50C6F85-1FAF-4353-8926-E6D95D827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077" y="2638688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398F898B-2248-45B9-A597-45546258E4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8077" y="350823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4B325D1E-D9C6-446E-BB77-EF48165810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0375" y="4522807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8AE659E-8640-4FF6-9C78-8FB9FB301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8077" y="4377020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B6FB29C-4E1E-47D6-BA83-607A79CE8A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0375" y="539159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0ECF781D-20F8-4BB4-8C09-9A26DA368A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8077" y="524580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D9C5F7-44C5-42D3-B243-347F9F70F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5">
            <a:extLst>
              <a:ext uri="{FF2B5EF4-FFF2-40B4-BE49-F238E27FC236}">
                <a16:creationId xmlns:a16="http://schemas.microsoft.com/office/drawing/2014/main" id="{E4348BC3-D3A7-4651-8AAA-A5A5D2FF1C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86348" y="4835897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7" name="Picture Placeholder 65">
            <a:extLst>
              <a:ext uri="{FF2B5EF4-FFF2-40B4-BE49-F238E27FC236}">
                <a16:creationId xmlns:a16="http://schemas.microsoft.com/office/drawing/2014/main" id="{94E8C1AB-CC9B-4DEA-B929-DC8AD078A6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6348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EB56E721-3209-4A35-9EC8-47F1EC1A0F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4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2481EA89-E028-4FDB-8157-78595E63A9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0686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1C291A2A-A20D-4B65-80B0-E2871DD24E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843078"/>
            <a:ext cx="9204325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9AE36165-A4DF-4AC0-AF24-23EC4F6C8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8E52A7E8-5651-4666-AA00-2F68600C3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0686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D235CE5B-0A7B-4152-90DC-B413A947D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6F21C1C-F762-457E-89B5-94212F1A8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5200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9" name="Picture Placeholder 65">
            <a:extLst>
              <a:ext uri="{FF2B5EF4-FFF2-40B4-BE49-F238E27FC236}">
                <a16:creationId xmlns:a16="http://schemas.microsoft.com/office/drawing/2014/main" id="{308A055A-FC15-425B-BFFD-9D6101BD0C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77874" y="4835813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0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C8C83E1-F5C6-4229-ADBA-D2278D2D5F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3BDD37C8-8514-4FCE-BB4C-DD720BA0B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B4FC4BE-8AC2-4251-A3EC-FD4B7F1FF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53" y="3519893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452EBA0-F30A-46F0-BFBE-D491EA755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8A59C54-578E-468A-8F4A-78A179BC52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553" y="2409750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B874823-A036-4406-B5A5-D584EB89C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96AD0-C506-465C-B425-43DC7718B44B}"/>
              </a:ext>
            </a:extLst>
          </p:cNvPr>
          <p:cNvSpPr/>
          <p:nvPr userDrawn="1"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C0FCB-DE23-4010-942C-E4D597BBE141}"/>
              </a:ext>
            </a:extLst>
          </p:cNvPr>
          <p:cNvSpPr/>
          <p:nvPr userDrawn="1"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5B481B5-4C69-4E4D-8397-3E568C75A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2075" y="1190796"/>
            <a:ext cx="2444750" cy="4467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19598AE-D8DD-4CDD-AC78-18F0D97E2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2314575"/>
            <a:ext cx="2927351" cy="122846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E6BF0A4-B0A4-4884-B7BB-B172F2684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74" y="3653318"/>
            <a:ext cx="2927351" cy="130920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FA9AFB8-F5E8-4424-A5BF-10798F44C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1553" y="1287941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62BE19B-85AC-4FF8-B483-22A43A5F7C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1553" y="4630036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F8B99EFC-2A00-4F2B-9AFC-21AB688A4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1C439905-C2D2-4A74-805E-BD6C31E13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1296" y="3429000"/>
            <a:ext cx="3060704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B32DB1B-BD7F-475D-B2AC-1C3A54E8D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1ADF7F8-4747-4FB5-8E0C-C1E05A20A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6353" y="3429000"/>
            <a:ext cx="3054351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288000" tIns="936000" rIns="288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D999810-B5B2-43B0-AAE0-7F9AC7C13B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7997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EA987F9-988E-49AC-91DC-E34F7D7E2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3837" y="843078"/>
            <a:ext cx="9204325" cy="5953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0C66FB6-6484-4AD7-A682-76E36BFF5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D04C98C-3079-40A1-898F-477B462C2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53C9711-7A5F-4E65-8717-3A668CC10F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0B0C8F8-42B9-4B26-A4E2-FEF7B394C7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C9538877-13C5-4AE6-9259-014DC75405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0752637D-F184-4FD6-A6F2-B90102A8F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5256-9924-4FDD-92DE-ECFEC453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72100-5B26-48F5-9191-16B6F826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5BDF-FA94-4AFE-BA54-C2E6E7C6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96FF-EE04-4E31-9092-9B957C2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465B-7250-4415-83D3-136BE032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5D7A8B-235B-4AE8-8D04-5DF41A89FCD0}"/>
              </a:ext>
            </a:extLst>
          </p:cNvPr>
          <p:cNvSpPr txBox="1"/>
          <p:nvPr userDrawn="1"/>
        </p:nvSpPr>
        <p:spPr>
          <a:xfrm>
            <a:off x="1398233" y="4427542"/>
            <a:ext cx="93955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24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4DFFC-6A29-4739-A038-3326ED060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2025" y="2772697"/>
            <a:ext cx="7845425" cy="964278"/>
          </a:xfr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95D8D7-42ED-4375-951F-81702F0EB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086" y="3913238"/>
            <a:ext cx="4995302" cy="442452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0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0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4CA5-96BA-42F0-B609-E856B36E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44C27-5594-4DB6-9FD9-0735F3B43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1DAA3-5508-4ACE-8455-3C72FFCE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4218-3B77-49DE-AD2A-B6F43C4EB4C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2BD8D-1DBA-406F-8E26-CCFAC824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8CF4A-B584-44DE-8665-455050F3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419C-2620-447A-A8F9-45BC59209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Left 2">
  <p:cSld name="1_Bullets Lef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>
            <a:spLocks noGrp="1"/>
          </p:cNvSpPr>
          <p:nvPr>
            <p:ph type="body" idx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>
            <a:spLocks noGrp="1"/>
          </p:cNvSpPr>
          <p:nvPr>
            <p:ph type="body" idx="2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3"/>
          </p:nvPr>
        </p:nvSpPr>
        <p:spPr>
          <a:xfrm>
            <a:off x="7321553" y="35198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>
            <a:spLocks noGrp="1"/>
          </p:cNvSpPr>
          <p:nvPr>
            <p:ph type="body" idx="4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5"/>
          </p:nvPr>
        </p:nvSpPr>
        <p:spPr>
          <a:xfrm>
            <a:off x="7321553" y="2409750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>
            <a:spLocks noGrp="1"/>
          </p:cNvSpPr>
          <p:nvPr>
            <p:ph type="body" idx="6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/>
          <p:nvPr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>
            <a:spLocks noGrp="1"/>
          </p:cNvSpPr>
          <p:nvPr>
            <p:ph type="pic" idx="7"/>
          </p:nvPr>
        </p:nvSpPr>
        <p:spPr>
          <a:xfrm>
            <a:off x="3902075" y="1190796"/>
            <a:ext cx="244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8"/>
          </p:nvPr>
        </p:nvSpPr>
        <p:spPr>
          <a:xfrm>
            <a:off x="777874" y="2314575"/>
            <a:ext cx="2927351" cy="122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9"/>
          </p:nvPr>
        </p:nvSpPr>
        <p:spPr>
          <a:xfrm>
            <a:off x="777874" y="3653318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3"/>
          </p:nvPr>
        </p:nvSpPr>
        <p:spPr>
          <a:xfrm>
            <a:off x="7321553" y="1287941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4"/>
          </p:nvPr>
        </p:nvSpPr>
        <p:spPr>
          <a:xfrm>
            <a:off x="7321553" y="4630036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6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802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D2-7CD3-460D-9C87-8710C047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E535E-37B5-424A-A319-C496F45FD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9FF8-0259-4182-A35F-82BA7001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7F860-52A3-43EE-A6B7-D97C9ECB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BA86-5E18-4F51-8FCB-13126AC2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0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5256-9924-4FDD-92DE-ECFEC453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72100-5B26-48F5-9191-16B6F826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5BDF-FA94-4AFE-BA54-C2E6E7C6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96FF-EE04-4E31-9092-9B957C2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465B-7250-4415-83D3-136BE032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17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9320-6E18-4DDF-8F5B-D04A282D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2DCA0-A45E-47BB-A56C-24572203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4F37-B592-423D-ABED-B76EF768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CEFC-4A5C-4E24-B99B-17220E3C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2F81-AC60-43C0-9D5B-AC0DC345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44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2406-4831-4A6B-BD0C-2A74E2A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2D1E-F0FD-405E-9DAF-12793A83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A107-DBCF-4D7F-93B3-876C680E3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BE33-6266-4252-9D23-258363E8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249B-F29B-4C5B-8548-B2F24DC4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65DCC-E2A9-48D4-BA53-448D2665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4D7D-00BD-478C-877F-3D30FA82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8F049-EB06-4E2A-A2C8-2D90E11B1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0088-B299-4B7B-87CC-406DCD659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D04DC-BE1F-48E1-B9B1-7EA23A14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64BC3-939D-46F3-8CEA-F8E5C9715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292DA-D09F-4E34-81D1-B331E48F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9BF72-5BD2-40B2-8D77-BD6A3938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9D6D-274E-4D1F-B342-7CB06596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7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D4FA-6FFE-4C6F-AEDD-172A82DB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CBF67-1BEC-41C9-BAAE-563B75BC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89293-A4AF-4595-BC00-00C1AAED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DA8FA-6E3B-49CD-8B64-B5A004B1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6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9320-6E18-4DDF-8F5B-D04A282D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2DCA0-A45E-47BB-A56C-24572203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4F37-B592-423D-ABED-B76EF768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CEFC-4A5C-4E24-B99B-17220E3C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2F81-AC60-43C0-9D5B-AC0DC345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38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6790C-F974-41A4-915A-DA793477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7413-50FC-4706-9885-AD1FF3FB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27C6C-8F7A-478E-BD4D-64F6BA6C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6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90F-D72F-40CE-BFDE-061D0DE3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1D7E-8154-4201-82EF-80AD180B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5E2E-F069-478C-8905-A944461A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50597-77B5-4DCE-8216-E1F2988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222B-D111-4010-9F55-A9AFF9E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FB69-AAC3-428B-8B05-1F9A0C0D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7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989-6950-4DB4-B23A-DCE31AA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A036C-251D-43D4-A9AD-5BB610224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B801C-8FBF-4770-8C3A-31D61D2D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72F35-7657-41A6-805C-CFC94EF5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92EBE-F1CF-417F-ABEE-5FF12B47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3870-F2B4-467E-A2FB-36F23116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54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01B4-6EAC-4551-99EF-8CFF24A9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432B-3CF0-46D5-99DE-FB524A23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7A44-2F81-4EB7-92CA-2B20F8C0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9CF9-1BC1-41DF-BA3C-F9FBCCEC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1263-A234-4FFB-B1ED-6EAD3389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7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09D21-A3BF-45B2-A1AA-152A9D250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69F9-38FB-49B7-A798-7E26EF68E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83C26-13EF-4913-997E-C508C950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DF80-554C-446F-85CF-C194F8F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D218-0E3A-4EB0-8F51-0DB35EEB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5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4 boxes">
  <p:cSld name="Bullets 4 boxe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9131296" y="3429000"/>
            <a:ext cx="3060704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>
            <a:spLocks noGrp="1"/>
          </p:cNvSpPr>
          <p:nvPr>
            <p:ph type="body" idx="2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3"/>
          </p:nvPr>
        </p:nvSpPr>
        <p:spPr>
          <a:xfrm>
            <a:off x="-6353" y="3429000"/>
            <a:ext cx="3054351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288000" tIns="936000" rIns="288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4"/>
          </p:nvPr>
        </p:nvSpPr>
        <p:spPr>
          <a:xfrm>
            <a:off x="3047997" y="3429000"/>
            <a:ext cx="3048003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5"/>
          </p:nvPr>
        </p:nvSpPr>
        <p:spPr>
          <a:xfrm>
            <a:off x="1493837" y="843078"/>
            <a:ext cx="920432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>
            <a:spLocks noGrp="1"/>
          </p:cNvSpPr>
          <p:nvPr>
            <p:ph type="body" idx="6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>
            <a:spLocks noGrp="1"/>
          </p:cNvSpPr>
          <p:nvPr>
            <p:ph type="body" idx="7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8"/>
          </p:nvPr>
        </p:nvSpPr>
        <p:spPr>
          <a:xfrm>
            <a:off x="777875" y="1468027"/>
            <a:ext cx="10636250" cy="70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9"/>
          </p:nvPr>
        </p:nvSpPr>
        <p:spPr>
          <a:xfrm>
            <a:off x="6095999" y="3429000"/>
            <a:ext cx="3048003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body" idx="13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12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15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2406-4831-4A6B-BD0C-2A74E2A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2D1E-F0FD-405E-9DAF-12793A83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A107-DBCF-4D7F-93B3-876C680E3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BE33-6266-4252-9D23-258363E8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249B-F29B-4C5B-8548-B2F24DC4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65DCC-E2A9-48D4-BA53-448D2665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1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4D7D-00BD-478C-877F-3D30FA82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8F049-EB06-4E2A-A2C8-2D90E11B1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0088-B299-4B7B-87CC-406DCD659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D04DC-BE1F-48E1-B9B1-7EA23A14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64BC3-939D-46F3-8CEA-F8E5C9715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292DA-D09F-4E34-81D1-B331E48F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9BF72-5BD2-40B2-8D77-BD6A3938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9D6D-274E-4D1F-B342-7CB06596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8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D4FA-6FFE-4C6F-AEDD-172A82DB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CBF67-1BEC-41C9-BAAE-563B75BC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89293-A4AF-4595-BC00-00C1AAED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DA8FA-6E3B-49CD-8B64-B5A004B1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6790C-F974-41A4-915A-DA793477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7413-50FC-4706-9885-AD1FF3FB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27C6C-8F7A-478E-BD4D-64F6BA6C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90F-D72F-40CE-BFDE-061D0DE3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1D7E-8154-4201-82EF-80AD180B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5E2E-F069-478C-8905-A944461A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50597-77B5-4DCE-8216-E1F2988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222B-D111-4010-9F55-A9AFF9E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FB69-AAC3-428B-8B05-1F9A0C0D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989-6950-4DB4-B23A-DCE31AA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A036C-251D-43D4-A9AD-5BB610224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B801C-8FBF-4770-8C3A-31D61D2D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72F35-7657-41A6-805C-CFC94EF5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92EBE-F1CF-417F-ABEE-5FF12B47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3870-F2B4-467E-A2FB-36F23116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8DE81-C883-4BCC-B55C-CF4406D4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A341-5266-4E5E-84F0-397BAE8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444C-0B23-4AD3-A5B9-0228391E3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AC23-FB10-43C5-B1E6-C9C9F9696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504F-03CA-4FFB-9591-C472866F0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5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CF523-0139-4084-A2B8-66D605A9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D916-5FC6-4348-A153-8F982099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6FCC-199E-4343-88EF-204013B7F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9F54-224B-4C4A-8A1E-39B0F8A20CB5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0E237-3FA8-4F33-B0B0-99860B577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A628-426E-48E6-92A9-4DD2D482A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8DE81-C883-4BCC-B55C-CF4406D4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A341-5266-4E5E-84F0-397BAE8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444C-0B23-4AD3-A5B9-0228391E3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DCBB-1EFD-4648-A24D-ED42F9E054B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AC23-FB10-43C5-B1E6-C9C9F9696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504F-03CA-4FFB-9591-C472866F0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cs.google.com/spreadsheets/d/1Jlu7Grq9aiy3lqqAegdUY8LZKQmKs-DH/edit?usp=sharing&amp;ouid=108711062352513955567&amp;rtpof=true&amp;sd=tru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ravitylearning.com/wp-content/uploads/2021/04/Cost-Calculator-for-ROI-Gravity.xlsx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lipboard&#10;&#10;Description automatically generated with medium confidence">
            <a:extLst>
              <a:ext uri="{FF2B5EF4-FFF2-40B4-BE49-F238E27FC236}">
                <a16:creationId xmlns:a16="http://schemas.microsoft.com/office/drawing/2014/main" id="{419502D9-A990-46D7-B621-DC1A8BBFFD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r="6483"/>
          <a:stretch/>
        </p:blipFill>
        <p:spPr>
          <a:xfrm flipH="1">
            <a:off x="0" y="-25612"/>
            <a:ext cx="12192000" cy="42608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149F2B6-7F38-46CF-9F80-301CD9CF67AF}"/>
              </a:ext>
            </a:extLst>
          </p:cNvPr>
          <p:cNvGrpSpPr/>
          <p:nvPr/>
        </p:nvGrpSpPr>
        <p:grpSpPr>
          <a:xfrm flipH="1">
            <a:off x="0" y="4076140"/>
            <a:ext cx="5055025" cy="483160"/>
            <a:chOff x="7136975" y="4076140"/>
            <a:chExt cx="5055025" cy="48316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486BB81-E3F1-440E-92AE-B94BF7A27D19}"/>
                </a:ext>
              </a:extLst>
            </p:cNvPr>
            <p:cNvSpPr/>
            <p:nvPr/>
          </p:nvSpPr>
          <p:spPr>
            <a:xfrm>
              <a:off x="7136975" y="4076140"/>
              <a:ext cx="365549" cy="185235"/>
            </a:xfrm>
            <a:custGeom>
              <a:avLst/>
              <a:gdLst>
                <a:gd name="connsiteX0" fmla="*/ 0 w 324274"/>
                <a:gd name="connsiteY0" fmla="*/ 0 h 185235"/>
                <a:gd name="connsiteX1" fmla="*/ 324274 w 324274"/>
                <a:gd name="connsiteY1" fmla="*/ 0 h 185235"/>
                <a:gd name="connsiteX2" fmla="*/ 324274 w 324274"/>
                <a:gd name="connsiteY2" fmla="*/ 185235 h 185235"/>
                <a:gd name="connsiteX3" fmla="*/ 0 w 324274"/>
                <a:gd name="connsiteY3" fmla="*/ 185235 h 185235"/>
                <a:gd name="connsiteX4" fmla="*/ 0 w 324274"/>
                <a:gd name="connsiteY4" fmla="*/ 0 h 185235"/>
                <a:gd name="connsiteX0" fmla="*/ 41275 w 365549"/>
                <a:gd name="connsiteY0" fmla="*/ 0 h 185235"/>
                <a:gd name="connsiteX1" fmla="*/ 365549 w 365549"/>
                <a:gd name="connsiteY1" fmla="*/ 0 h 185235"/>
                <a:gd name="connsiteX2" fmla="*/ 365549 w 365549"/>
                <a:gd name="connsiteY2" fmla="*/ 185235 h 185235"/>
                <a:gd name="connsiteX3" fmla="*/ 0 w 365549"/>
                <a:gd name="connsiteY3" fmla="*/ 185235 h 185235"/>
                <a:gd name="connsiteX4" fmla="*/ 41275 w 365549"/>
                <a:gd name="connsiteY4" fmla="*/ 0 h 18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49" h="185235">
                  <a:moveTo>
                    <a:pt x="41275" y="0"/>
                  </a:moveTo>
                  <a:lnTo>
                    <a:pt x="365549" y="0"/>
                  </a:lnTo>
                  <a:lnTo>
                    <a:pt x="365549" y="185235"/>
                  </a:lnTo>
                  <a:lnTo>
                    <a:pt x="0" y="185235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17A2CD-56BC-4473-A210-DC030E37C53F}"/>
                </a:ext>
              </a:extLst>
            </p:cNvPr>
            <p:cNvSpPr/>
            <p:nvPr/>
          </p:nvSpPr>
          <p:spPr>
            <a:xfrm rot="10800000">
              <a:off x="7181426" y="4076140"/>
              <a:ext cx="5010574" cy="483160"/>
            </a:xfrm>
            <a:custGeom>
              <a:avLst/>
              <a:gdLst>
                <a:gd name="connsiteX0" fmla="*/ 5010574 w 5010574"/>
                <a:gd name="connsiteY0" fmla="*/ 483160 h 483160"/>
                <a:gd name="connsiteX1" fmla="*/ 0 w 5010574"/>
                <a:gd name="connsiteY1" fmla="*/ 483160 h 483160"/>
                <a:gd name="connsiteX2" fmla="*/ 0 w 5010574"/>
                <a:gd name="connsiteY2" fmla="*/ 0 h 483160"/>
                <a:gd name="connsiteX3" fmla="*/ 4889784 w 5010574"/>
                <a:gd name="connsiteY3" fmla="*/ 0 h 4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0574" h="483160">
                  <a:moveTo>
                    <a:pt x="5010574" y="483160"/>
                  </a:moveTo>
                  <a:lnTo>
                    <a:pt x="0" y="483160"/>
                  </a:lnTo>
                  <a:lnTo>
                    <a:pt x="0" y="0"/>
                  </a:lnTo>
                  <a:lnTo>
                    <a:pt x="4889784" y="0"/>
                  </a:lnTo>
                  <a:close/>
                </a:path>
              </a:pathLst>
            </a:custGeom>
            <a:solidFill>
              <a:srgbClr val="525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67E08-478F-41BB-AB46-F4F55F5243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6" y="4855947"/>
            <a:ext cx="11000268" cy="1424480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5400" b="0" dirty="0"/>
              <a:t>HOW GRAVITY GETS ROI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5400" b="0" dirty="0"/>
              <a:t>FOR LEARNING PROGRAMS</a:t>
            </a: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03B32-F499-494E-8897-8AF9E6326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6" y="4188614"/>
            <a:ext cx="4429124" cy="307777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SOFT-SKILLS, MANAGEMENT, &amp; TECHNOLOGY WORKSHOPS </a:t>
            </a:r>
            <a:endParaRPr lang="en-US" sz="1400" dirty="0">
              <a:solidFill>
                <a:schemeClr val="lt1"/>
              </a:solidFill>
            </a:endParaRP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903837EA-5A96-4D4C-872A-954D426D52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70" y="595097"/>
            <a:ext cx="1904372" cy="8861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475EA0-F76D-44C1-BBF9-6A451BB40398}"/>
              </a:ext>
            </a:extLst>
          </p:cNvPr>
          <p:cNvGrpSpPr/>
          <p:nvPr/>
        </p:nvGrpSpPr>
        <p:grpSpPr>
          <a:xfrm>
            <a:off x="7181428" y="-898389"/>
            <a:ext cx="4965195" cy="5159501"/>
            <a:chOff x="9185278" y="1126523"/>
            <a:chExt cx="3016793" cy="31348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C78A71B-9C62-4600-A796-DB62629294A4}"/>
                </a:ext>
              </a:extLst>
            </p:cNvPr>
            <p:cNvSpPr/>
            <p:nvPr/>
          </p:nvSpPr>
          <p:spPr>
            <a:xfrm>
              <a:off x="9760818" y="2998691"/>
              <a:ext cx="2441253" cy="1262683"/>
            </a:xfrm>
            <a:custGeom>
              <a:avLst/>
              <a:gdLst>
                <a:gd name="connsiteX0" fmla="*/ 2259949 w 2441253"/>
                <a:gd name="connsiteY0" fmla="*/ 0 h 1262683"/>
                <a:gd name="connsiteX1" fmla="*/ 2420884 w 2441253"/>
                <a:gd name="connsiteY1" fmla="*/ 104336 h 1262683"/>
                <a:gd name="connsiteX2" fmla="*/ 2441253 w 2441253"/>
                <a:gd name="connsiteY2" fmla="*/ 123168 h 1262683"/>
                <a:gd name="connsiteX3" fmla="*/ 2441253 w 2441253"/>
                <a:gd name="connsiteY3" fmla="*/ 1262683 h 1262683"/>
                <a:gd name="connsiteX4" fmla="*/ 0 w 2441253"/>
                <a:gd name="connsiteY4" fmla="*/ 1262683 h 1262683"/>
                <a:gd name="connsiteX5" fmla="*/ 4822 w 2441253"/>
                <a:gd name="connsiteY5" fmla="*/ 1084238 h 1262683"/>
                <a:gd name="connsiteX6" fmla="*/ 12531 w 2441253"/>
                <a:gd name="connsiteY6" fmla="*/ 1042801 h 1262683"/>
                <a:gd name="connsiteX7" fmla="*/ 2259949 w 2441253"/>
                <a:gd name="connsiteY7" fmla="*/ 0 h 126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1253" h="1262683">
                  <a:moveTo>
                    <a:pt x="2259949" y="0"/>
                  </a:moveTo>
                  <a:cubicBezTo>
                    <a:pt x="2316574" y="30181"/>
                    <a:pt x="2370404" y="65103"/>
                    <a:pt x="2420884" y="104336"/>
                  </a:cubicBezTo>
                  <a:lnTo>
                    <a:pt x="2441253" y="123168"/>
                  </a:lnTo>
                  <a:lnTo>
                    <a:pt x="2441253" y="1262683"/>
                  </a:lnTo>
                  <a:lnTo>
                    <a:pt x="0" y="1262683"/>
                  </a:lnTo>
                  <a:lnTo>
                    <a:pt x="4822" y="1084238"/>
                  </a:lnTo>
                  <a:cubicBezTo>
                    <a:pt x="6564" y="1070288"/>
                    <a:pt x="9144" y="1056448"/>
                    <a:pt x="12531" y="1042801"/>
                  </a:cubicBezTo>
                  <a:cubicBezTo>
                    <a:pt x="957115" y="1109515"/>
                    <a:pt x="1727208" y="822055"/>
                    <a:pt x="2259949" y="0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4B1B4A-0F04-4A3F-A815-0309FFA24BD0}"/>
                </a:ext>
              </a:extLst>
            </p:cNvPr>
            <p:cNvSpPr/>
            <p:nvPr/>
          </p:nvSpPr>
          <p:spPr>
            <a:xfrm>
              <a:off x="10599595" y="1126523"/>
              <a:ext cx="809005" cy="1704299"/>
            </a:xfrm>
            <a:custGeom>
              <a:avLst/>
              <a:gdLst>
                <a:gd name="connsiteX0" fmla="*/ 1018170 w 1039554"/>
                <a:gd name="connsiteY0" fmla="*/ -223 h 2189988"/>
                <a:gd name="connsiteX1" fmla="*/ 51668 w 1039554"/>
                <a:gd name="connsiteY1" fmla="*/ 2189765 h 2189988"/>
                <a:gd name="connsiteX2" fmla="*/ 1018170 w 1039554"/>
                <a:gd name="connsiteY2" fmla="*/ -223 h 218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554" h="2189988">
                  <a:moveTo>
                    <a:pt x="1018170" y="-223"/>
                  </a:moveTo>
                  <a:cubicBezTo>
                    <a:pt x="1138851" y="946276"/>
                    <a:pt x="738135" y="1830958"/>
                    <a:pt x="51668" y="2189765"/>
                  </a:cubicBezTo>
                  <a:cubicBezTo>
                    <a:pt x="-165598" y="1425384"/>
                    <a:pt x="329322" y="299529"/>
                    <a:pt x="1018170" y="-223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B24319-5965-40FD-9C1B-C8EAE6FBC871}"/>
                </a:ext>
              </a:extLst>
            </p:cNvPr>
            <p:cNvSpPr/>
            <p:nvPr/>
          </p:nvSpPr>
          <p:spPr>
            <a:xfrm>
              <a:off x="9973011" y="2809612"/>
              <a:ext cx="1723793" cy="737892"/>
            </a:xfrm>
            <a:custGeom>
              <a:avLst/>
              <a:gdLst>
                <a:gd name="connsiteX0" fmla="*/ 845860 w 2215038"/>
                <a:gd name="connsiteY0" fmla="*/ 185337 h 948176"/>
                <a:gd name="connsiteX1" fmla="*/ 2214984 w 2215038"/>
                <a:gd name="connsiteY1" fmla="*/ 68084 h 948176"/>
                <a:gd name="connsiteX2" fmla="*/ -55 w 2215038"/>
                <a:gd name="connsiteY2" fmla="*/ 909523 h 948176"/>
                <a:gd name="connsiteX3" fmla="*/ 686317 w 2215038"/>
                <a:gd name="connsiteY3" fmla="*/ 268585 h 948176"/>
                <a:gd name="connsiteX4" fmla="*/ 907773 w 2215038"/>
                <a:gd name="connsiteY4" fmla="*/ 516711 h 948176"/>
                <a:gd name="connsiteX5" fmla="*/ 932347 w 2215038"/>
                <a:gd name="connsiteY5" fmla="*/ 507186 h 9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038" h="948176">
                  <a:moveTo>
                    <a:pt x="845860" y="185337"/>
                  </a:moveTo>
                  <a:cubicBezTo>
                    <a:pt x="1288678" y="-11545"/>
                    <a:pt x="1744544" y="-53645"/>
                    <a:pt x="2214984" y="68084"/>
                  </a:cubicBezTo>
                  <a:cubicBezTo>
                    <a:pt x="2043534" y="569480"/>
                    <a:pt x="663266" y="1096022"/>
                    <a:pt x="-55" y="909523"/>
                  </a:cubicBezTo>
                  <a:cubicBezTo>
                    <a:pt x="177301" y="637298"/>
                    <a:pt x="404377" y="423748"/>
                    <a:pt x="686317" y="268585"/>
                  </a:cubicBezTo>
                  <a:lnTo>
                    <a:pt x="907773" y="516711"/>
                  </a:lnTo>
                  <a:lnTo>
                    <a:pt x="932347" y="507186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008AC0-CA63-455C-BE73-4449B0544490}"/>
                </a:ext>
              </a:extLst>
            </p:cNvPr>
            <p:cNvSpPr/>
            <p:nvPr/>
          </p:nvSpPr>
          <p:spPr>
            <a:xfrm>
              <a:off x="9185278" y="2520699"/>
              <a:ext cx="1150579" cy="535782"/>
            </a:xfrm>
            <a:custGeom>
              <a:avLst/>
              <a:gdLst>
                <a:gd name="connsiteX0" fmla="*/ 1478416 w 1478470"/>
                <a:gd name="connsiteY0" fmla="*/ 638975 h 688469"/>
                <a:gd name="connsiteX1" fmla="*/ -55 w 1478470"/>
                <a:gd name="connsiteY1" fmla="*/ 50520 h 688469"/>
                <a:gd name="connsiteX2" fmla="*/ 1478416 w 1478470"/>
                <a:gd name="connsiteY2" fmla="*/ 638975 h 6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8470" h="688469">
                  <a:moveTo>
                    <a:pt x="1478416" y="638975"/>
                  </a:moveTo>
                  <a:cubicBezTo>
                    <a:pt x="923965" y="813187"/>
                    <a:pt x="298840" y="503815"/>
                    <a:pt x="-55" y="50520"/>
                  </a:cubicBezTo>
                  <a:cubicBezTo>
                    <a:pt x="445906" y="-109976"/>
                    <a:pt x="1103702" y="116719"/>
                    <a:pt x="1478416" y="638975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403681-27BD-4429-BEF0-A0C7AD133810}"/>
                </a:ext>
              </a:extLst>
            </p:cNvPr>
            <p:cNvSpPr/>
            <p:nvPr/>
          </p:nvSpPr>
          <p:spPr>
            <a:xfrm>
              <a:off x="10218442" y="2517270"/>
              <a:ext cx="480186" cy="694558"/>
            </a:xfrm>
            <a:custGeom>
              <a:avLst/>
              <a:gdLst>
                <a:gd name="connsiteX0" fmla="*/ 530488 w 617029"/>
                <a:gd name="connsiteY0" fmla="*/ 560990 h 892492"/>
                <a:gd name="connsiteX1" fmla="*/ 616975 w 617029"/>
                <a:gd name="connsiteY1" fmla="*/ 882745 h 892492"/>
                <a:gd name="connsiteX2" fmla="*/ 592400 w 617029"/>
                <a:gd name="connsiteY2" fmla="*/ 892270 h 892492"/>
                <a:gd name="connsiteX3" fmla="*/ 370944 w 617029"/>
                <a:gd name="connsiteY3" fmla="*/ 644143 h 892492"/>
                <a:gd name="connsiteX4" fmla="*/ 44141 w 617029"/>
                <a:gd name="connsiteY4" fmla="*/ 291052 h 892492"/>
                <a:gd name="connsiteX5" fmla="*/ -55 w 617029"/>
                <a:gd name="connsiteY5" fmla="*/ 241998 h 892492"/>
                <a:gd name="connsiteX6" fmla="*/ 255025 w 617029"/>
                <a:gd name="connsiteY6" fmla="*/ -223 h 89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029" h="892492">
                  <a:moveTo>
                    <a:pt x="530488" y="560990"/>
                  </a:moveTo>
                  <a:lnTo>
                    <a:pt x="616975" y="882745"/>
                  </a:lnTo>
                  <a:lnTo>
                    <a:pt x="592400" y="892270"/>
                  </a:lnTo>
                  <a:lnTo>
                    <a:pt x="370944" y="644143"/>
                  </a:lnTo>
                  <a:lnTo>
                    <a:pt x="44141" y="291052"/>
                  </a:lnTo>
                  <a:cubicBezTo>
                    <a:pt x="30901" y="276669"/>
                    <a:pt x="17947" y="262000"/>
                    <a:pt x="-55" y="241998"/>
                  </a:cubicBezTo>
                  <a:lnTo>
                    <a:pt x="255025" y="-223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2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2FDD69-087A-41AF-8999-F941FCADB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9506" y="1386522"/>
            <a:ext cx="2927351" cy="1808145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dirty="0"/>
              <a:t>WHEN THE BENEFIT IS HARDER TO MEASURE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5C8E50-B07B-4341-8544-1D1718F8E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506" y="3181955"/>
            <a:ext cx="2927351" cy="1808146"/>
          </a:xfrm>
          <a:solidFill>
            <a:schemeClr val="bg1"/>
          </a:solidFill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US" sz="8600" dirty="0">
                <a:solidFill>
                  <a:srgbClr val="C00000"/>
                </a:solidFill>
              </a:rPr>
              <a:t>UTILITY</a:t>
            </a:r>
            <a:br>
              <a:rPr lang="en-US" sz="60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MEASUREMENTS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26485C-7FBB-4C6D-B0E5-109734D592B0}"/>
              </a:ext>
            </a:extLst>
          </p:cNvPr>
          <p:cNvSpPr txBox="1">
            <a:spLocks/>
          </p:cNvSpPr>
          <p:nvPr/>
        </p:nvSpPr>
        <p:spPr>
          <a:xfrm>
            <a:off x="6762043" y="1386522"/>
            <a:ext cx="5414194" cy="446722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SzPct val="110000"/>
              <a:buFont typeface="+mj-lt"/>
              <a:buAutoNum type="arabicPeriod"/>
              <a:defRPr/>
            </a:pPr>
            <a:r>
              <a:rPr lang="en-US" dirty="0"/>
              <a:t>Determine competencies for a role, and what % of success each competency is responsible for. </a:t>
            </a:r>
          </a:p>
          <a:p>
            <a:pPr marL="514350" indent="-514350">
              <a:buSzPct val="110000"/>
              <a:buFont typeface="+mj-lt"/>
              <a:buAutoNum type="arabicPeriod"/>
              <a:defRPr/>
            </a:pPr>
            <a:r>
              <a:rPr lang="en-US" dirty="0"/>
              <a:t>Rate the employee on each competency (0-9) before and after learning. </a:t>
            </a:r>
          </a:p>
          <a:p>
            <a:pPr marL="514350" indent="-514350">
              <a:buSzPct val="110000"/>
              <a:buFont typeface="+mj-lt"/>
              <a:buAutoNum type="arabicPeriod"/>
              <a:defRPr/>
            </a:pPr>
            <a:r>
              <a:rPr lang="en-US" dirty="0"/>
              <a:t>Each point gain is worth 25% of the competency’s monetary value</a:t>
            </a:r>
          </a:p>
        </p:txBody>
      </p:sp>
      <p:pic>
        <p:nvPicPr>
          <p:cNvPr id="5" name="Picture Placeholder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5E8F810B-ECC9-440E-B90F-3FAE1E4981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7" r="41889"/>
          <a:stretch/>
        </p:blipFill>
        <p:spPr>
          <a:xfrm>
            <a:off x="3902075" y="1190796"/>
            <a:ext cx="2444750" cy="446722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61DDDA-C480-499B-8F55-C17D7CB1E9C8}"/>
              </a:ext>
            </a:extLst>
          </p:cNvPr>
          <p:cNvSpPr txBox="1"/>
          <p:nvPr/>
        </p:nvSpPr>
        <p:spPr>
          <a:xfrm>
            <a:off x="5518460" y="636463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the Gravity Learning Utility ROI Calculator: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link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98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2B2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 descr="Log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768" y="272532"/>
            <a:ext cx="2284057" cy="10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983302" y="4470213"/>
            <a:ext cx="375090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Together we can affect </a:t>
            </a: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prove 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something meaningful.</a:t>
            </a:r>
            <a:endParaRPr sz="1600" b="1" dirty="0"/>
          </a:p>
        </p:txBody>
      </p:sp>
      <p:sp>
        <p:nvSpPr>
          <p:cNvPr id="240" name="Google Shape;240;p9"/>
          <p:cNvSpPr txBox="1"/>
          <p:nvPr/>
        </p:nvSpPr>
        <p:spPr>
          <a:xfrm>
            <a:off x="782993" y="6400802"/>
            <a:ext cx="25285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www.gravitylearning.com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1031608" y="2644746"/>
            <a:ext cx="3117698" cy="15696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2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GET TARGETED CUSTOMIZATION OR LEVERAGE "READY TO GO" WORKSHOPS</a:t>
            </a:r>
            <a:endParaRPr sz="24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DDEEB-4E93-42D3-B5EC-C2EF0BB68244}"/>
              </a:ext>
            </a:extLst>
          </p:cNvPr>
          <p:cNvGrpSpPr/>
          <p:nvPr/>
        </p:nvGrpSpPr>
        <p:grpSpPr>
          <a:xfrm>
            <a:off x="8152362" y="1189434"/>
            <a:ext cx="3366312" cy="4620925"/>
            <a:chOff x="7881904" y="1086402"/>
            <a:chExt cx="3366312" cy="4620925"/>
          </a:xfrm>
        </p:grpSpPr>
        <p:sp>
          <p:nvSpPr>
            <p:cNvPr id="8" name="Google Shape;241;p9">
              <a:extLst>
                <a:ext uri="{FF2B5EF4-FFF2-40B4-BE49-F238E27FC236}">
                  <a16:creationId xmlns:a16="http://schemas.microsoft.com/office/drawing/2014/main" id="{C259912C-B413-4DDD-9653-0B81BFC95057}"/>
                </a:ext>
              </a:extLst>
            </p:cNvPr>
            <p:cNvSpPr txBox="1"/>
            <p:nvPr/>
          </p:nvSpPr>
          <p:spPr>
            <a:xfrm>
              <a:off x="7881904" y="108640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PEOPLE SKILLS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1;p9">
              <a:extLst>
                <a:ext uri="{FF2B5EF4-FFF2-40B4-BE49-F238E27FC236}">
                  <a16:creationId xmlns:a16="http://schemas.microsoft.com/office/drawing/2014/main" id="{D6392AD9-24EB-4337-B8FD-C81E3AB444A7}"/>
                </a:ext>
              </a:extLst>
            </p:cNvPr>
            <p:cNvSpPr txBox="1"/>
            <p:nvPr/>
          </p:nvSpPr>
          <p:spPr>
            <a:xfrm>
              <a:off x="7881904" y="1680588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;p9">
              <a:extLst>
                <a:ext uri="{FF2B5EF4-FFF2-40B4-BE49-F238E27FC236}">
                  <a16:creationId xmlns:a16="http://schemas.microsoft.com/office/drawing/2014/main" id="{1A2D7065-690D-4EE1-AE54-C58FC5ACC551}"/>
                </a:ext>
              </a:extLst>
            </p:cNvPr>
            <p:cNvSpPr txBox="1"/>
            <p:nvPr/>
          </p:nvSpPr>
          <p:spPr>
            <a:xfrm>
              <a:off x="7881904" y="2274774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MANAGEMENT SKILLS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;p9">
              <a:extLst>
                <a:ext uri="{FF2B5EF4-FFF2-40B4-BE49-F238E27FC236}">
                  <a16:creationId xmlns:a16="http://schemas.microsoft.com/office/drawing/2014/main" id="{5042B950-78C8-4E67-AFF5-7CA32C6D29CD}"/>
                </a:ext>
              </a:extLst>
            </p:cNvPr>
            <p:cNvSpPr txBox="1"/>
            <p:nvPr/>
          </p:nvSpPr>
          <p:spPr>
            <a:xfrm>
              <a:off x="7881904" y="2868960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PRODUCTIVITY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;p9">
              <a:extLst>
                <a:ext uri="{FF2B5EF4-FFF2-40B4-BE49-F238E27FC236}">
                  <a16:creationId xmlns:a16="http://schemas.microsoft.com/office/drawing/2014/main" id="{CDBFCF74-3E6A-4DA8-97C8-60C2F1C47730}"/>
                </a:ext>
              </a:extLst>
            </p:cNvPr>
            <p:cNvSpPr txBox="1"/>
            <p:nvPr/>
          </p:nvSpPr>
          <p:spPr>
            <a:xfrm>
              <a:off x="7881904" y="3463146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DATA AND VISUALS 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;p9">
              <a:extLst>
                <a:ext uri="{FF2B5EF4-FFF2-40B4-BE49-F238E27FC236}">
                  <a16:creationId xmlns:a16="http://schemas.microsoft.com/office/drawing/2014/main" id="{34F0BF59-328B-43C5-8770-EF938F6755D1}"/>
                </a:ext>
              </a:extLst>
            </p:cNvPr>
            <p:cNvSpPr txBox="1"/>
            <p:nvPr/>
          </p:nvSpPr>
          <p:spPr>
            <a:xfrm>
              <a:off x="7881904" y="405733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SOFTWARE AND TECH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;p9">
              <a:extLst>
                <a:ext uri="{FF2B5EF4-FFF2-40B4-BE49-F238E27FC236}">
                  <a16:creationId xmlns:a16="http://schemas.microsoft.com/office/drawing/2014/main" id="{66A2314C-BB52-4875-8123-497E79143835}"/>
                </a:ext>
              </a:extLst>
            </p:cNvPr>
            <p:cNvSpPr txBox="1"/>
            <p:nvPr/>
          </p:nvSpPr>
          <p:spPr>
            <a:xfrm>
              <a:off x="7881904" y="4651518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PROJECT MANAGEMENT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;p9">
              <a:extLst>
                <a:ext uri="{FF2B5EF4-FFF2-40B4-BE49-F238E27FC236}">
                  <a16:creationId xmlns:a16="http://schemas.microsoft.com/office/drawing/2014/main" id="{52AD36FD-C8EB-4C56-BB20-2D8373ACC7CB}"/>
                </a:ext>
              </a:extLst>
            </p:cNvPr>
            <p:cNvSpPr txBox="1"/>
            <p:nvPr/>
          </p:nvSpPr>
          <p:spPr>
            <a:xfrm>
              <a:off x="7881904" y="5245703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L&amp;D</a:t>
              </a: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 CONSULTING 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91182-881D-4866-9295-48242E099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160"/>
            <a:ext cx="13230792" cy="74423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48C0612-7A4B-42EB-B168-B8B921A0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34" y="2103886"/>
            <a:ext cx="3203666" cy="1486206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CAN ONLY HAPPEN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01122-552F-41BA-A774-BB893EFA5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034" y="1208114"/>
            <a:ext cx="3203666" cy="895772"/>
          </a:xfrm>
          <a:solidFill>
            <a:schemeClr val="tx1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ROI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271A5A5-99B5-4CCB-BF7E-EDB30F431CB1}"/>
              </a:ext>
            </a:extLst>
          </p:cNvPr>
          <p:cNvSpPr txBox="1">
            <a:spLocks/>
          </p:cNvSpPr>
          <p:nvPr/>
        </p:nvSpPr>
        <p:spPr>
          <a:xfrm>
            <a:off x="619034" y="3604160"/>
            <a:ext cx="3203666" cy="176930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IF THERE IS LEARNING TRANSFER</a:t>
            </a:r>
          </a:p>
        </p:txBody>
      </p:sp>
    </p:spTree>
    <p:extLst>
      <p:ext uri="{BB962C8B-B14F-4D97-AF65-F5344CB8AC3E}">
        <p14:creationId xmlns:p14="http://schemas.microsoft.com/office/powerpoint/2010/main" val="3031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body" idx="5"/>
          </p:nvPr>
        </p:nvSpPr>
        <p:spPr>
          <a:xfrm>
            <a:off x="1493836" y="601303"/>
            <a:ext cx="920432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4000" dirty="0">
                <a:solidFill>
                  <a:srgbClr val="0C0C0C"/>
                </a:solidFill>
                <a:latin typeface="+mj-lt"/>
              </a:rPr>
              <a:t>GRAVITY MULTI-TOUCH LEARNING PROGRAM</a:t>
            </a:r>
            <a:endParaRPr sz="4000" dirty="0">
              <a:latin typeface="+mj-lt"/>
            </a:endParaRPr>
          </a:p>
        </p:txBody>
      </p:sp>
      <p:pic>
        <p:nvPicPr>
          <p:cNvPr id="112" name="Google Shape;112;p2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  <a:solidFill>
            <a:srgbClr val="F15F5F"/>
          </a:solidFill>
          <a:ln>
            <a:noFill/>
          </a:ln>
          <a:effectLst>
            <a:outerShdw blurRad="469900" dist="38100" dir="10800000" algn="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CEECC9-A72A-4ED0-8FB6-5BE70878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1919799"/>
            <a:ext cx="102679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sky, outdoor, lake&#10;&#10;Description automatically generated">
            <a:extLst>
              <a:ext uri="{FF2B5EF4-FFF2-40B4-BE49-F238E27FC236}">
                <a16:creationId xmlns:a16="http://schemas.microsoft.com/office/drawing/2014/main" id="{3E4648A8-D393-4F3C-88E9-8D86761E7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E1C533-8D02-470A-BF04-5D007609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40121"/>
            <a:ext cx="10515600" cy="986532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SPREAD OUT THE SESSIONS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E6FBF-420C-4229-B2C5-C04E393CE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0" y="2069306"/>
            <a:ext cx="4533900" cy="1034653"/>
          </a:xfrm>
          <a:solidFill>
            <a:srgbClr val="E62B2E"/>
          </a:solidFill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STUDENTS WHO SPREAD OUT LEARNING SESSIONS PERFORM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20% BETTER ON UNANNOUNCED TESTS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F88206-D7F8-46F1-808D-C1B5A51E082C}"/>
              </a:ext>
            </a:extLst>
          </p:cNvPr>
          <p:cNvSpPr txBox="1">
            <a:spLocks/>
          </p:cNvSpPr>
          <p:nvPr/>
        </p:nvSpPr>
        <p:spPr>
          <a:xfrm>
            <a:off x="831850" y="3670547"/>
            <a:ext cx="10515600" cy="13028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20% IS THE DIFFERENCE BETWEEN AN </a:t>
            </a:r>
            <a:b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“A-” AND A “C-”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858B3-61BD-4530-B570-E157999A6E71}"/>
              </a:ext>
            </a:extLst>
          </p:cNvPr>
          <p:cNvSpPr txBox="1"/>
          <p:nvPr/>
        </p:nvSpPr>
        <p:spPr>
          <a:xfrm>
            <a:off x="5366060" y="60598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Source:</a:t>
            </a:r>
          </a:p>
          <a:p>
            <a:pPr algn="r"/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Journal of Educational Research (1981)</a:t>
            </a:r>
            <a:b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Physical Therapy Education</a:t>
            </a:r>
            <a:r>
              <a:rPr lang="en-US" sz="12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(2007)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12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335EBA-C44E-432D-9AAE-5E672BB3C50D}"/>
              </a:ext>
            </a:extLst>
          </p:cNvPr>
          <p:cNvSpPr txBox="1">
            <a:spLocks/>
          </p:cNvSpPr>
          <p:nvPr/>
        </p:nvSpPr>
        <p:spPr>
          <a:xfrm>
            <a:off x="831850" y="2069307"/>
            <a:ext cx="4711700" cy="1034653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SURGEONS  WHO SPREAD OUT PRACTICE SESSIONS ARE SIGNIFICANTLY BETTER AT PERFORMING THE SURGERY</a:t>
            </a:r>
          </a:p>
        </p:txBody>
      </p:sp>
    </p:spTree>
    <p:extLst>
      <p:ext uri="{BB962C8B-B14F-4D97-AF65-F5344CB8AC3E}">
        <p14:creationId xmlns:p14="http://schemas.microsoft.com/office/powerpoint/2010/main" val="17512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>
            <a:spLocks noGrp="1"/>
          </p:cNvSpPr>
          <p:nvPr>
            <p:ph type="body" idx="1"/>
          </p:nvPr>
        </p:nvSpPr>
        <p:spPr>
          <a:xfrm>
            <a:off x="6727823" y="4481011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212" name="Google Shape;212;p8"/>
          <p:cNvSpPr>
            <a:spLocks noGrp="1"/>
          </p:cNvSpPr>
          <p:nvPr>
            <p:ph type="body" idx="2"/>
          </p:nvPr>
        </p:nvSpPr>
        <p:spPr>
          <a:xfrm>
            <a:off x="6727823" y="33708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13" name="Google Shape;213;p8"/>
          <p:cNvSpPr>
            <a:spLocks noGrp="1"/>
          </p:cNvSpPr>
          <p:nvPr>
            <p:ph type="body" idx="4"/>
          </p:nvPr>
        </p:nvSpPr>
        <p:spPr>
          <a:xfrm>
            <a:off x="6727823" y="22607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5"/>
          </p:nvPr>
        </p:nvSpPr>
        <p:spPr>
          <a:xfrm>
            <a:off x="7321553" y="21484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500" b="1" dirty="0"/>
              <a:t>Learning: 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/>
              <a:t>Did people learn anything?</a:t>
            </a:r>
            <a:endParaRPr dirty="0"/>
          </a:p>
        </p:txBody>
      </p:sp>
      <p:sp>
        <p:nvSpPr>
          <p:cNvPr id="215" name="Google Shape;215;p8"/>
          <p:cNvSpPr txBox="1">
            <a:spLocks noGrp="1"/>
          </p:cNvSpPr>
          <p:nvPr>
            <p:ph type="body" idx="8"/>
          </p:nvPr>
        </p:nvSpPr>
        <p:spPr>
          <a:xfrm>
            <a:off x="777874" y="1922690"/>
            <a:ext cx="2927351" cy="191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THEN WE MEASURE THE HECK OUT OF RESULTS </a:t>
            </a:r>
            <a:endParaRPr sz="3200" b="1">
              <a:solidFill>
                <a:schemeClr val="lt1"/>
              </a:solidFill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body" idx="9"/>
          </p:nvPr>
        </p:nvSpPr>
        <p:spPr>
          <a:xfrm>
            <a:off x="777874" y="3956929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Learning programs without strong measurements never really satisfy decision makers.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3"/>
          </p:nvPr>
        </p:nvSpPr>
        <p:spPr>
          <a:xfrm>
            <a:off x="7321553" y="1026684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dirty="0"/>
              <a:t>Reaction: </a:t>
            </a:r>
            <a:br>
              <a:rPr lang="en-US" b="1" dirty="0"/>
            </a:br>
            <a:r>
              <a:rPr lang="en-US" dirty="0"/>
              <a:t>What is the initial response to the learning?</a:t>
            </a:r>
            <a:endParaRPr sz="2000" dirty="0">
              <a:solidFill>
                <a:srgbClr val="0C0C0C"/>
              </a:solidFill>
            </a:endParaRPr>
          </a:p>
        </p:txBody>
      </p:sp>
      <p:pic>
        <p:nvPicPr>
          <p:cNvPr id="218" name="Google Shape;218;p8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6727823" y="11505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20" name="Google Shape;220;p8" descr="A picture containing person, indoor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02075" y="1190625"/>
            <a:ext cx="2444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/>
        </p:nvSpPr>
        <p:spPr>
          <a:xfrm>
            <a:off x="7321553" y="3341729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learners take action later?</a:t>
            </a:r>
            <a:endParaRPr dirty="0"/>
          </a:p>
        </p:txBody>
      </p:sp>
      <p:sp>
        <p:nvSpPr>
          <p:cNvPr id="222" name="Google Shape;222;p8"/>
          <p:cNvSpPr txBox="1"/>
          <p:nvPr/>
        </p:nvSpPr>
        <p:spPr>
          <a:xfrm>
            <a:off x="7321553" y="4371545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their actions make an impact?</a:t>
            </a:r>
            <a:endParaRPr dirty="0"/>
          </a:p>
        </p:txBody>
      </p:sp>
      <p:sp>
        <p:nvSpPr>
          <p:cNvPr id="223" name="Google Shape;223;p8"/>
          <p:cNvSpPr/>
          <p:nvPr/>
        </p:nvSpPr>
        <p:spPr>
          <a:xfrm>
            <a:off x="6727823" y="541769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7321553" y="5308232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ROI: 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it worth the money?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8F6C92F-0107-4A79-9407-8D040B1316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9" r="11511"/>
          <a:stretch/>
        </p:blipFill>
        <p:spPr>
          <a:xfrm>
            <a:off x="6261099" y="79368"/>
            <a:ext cx="5848350" cy="6648449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C58826-7F1B-4B48-A545-5FD62A3B0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518" y="1074796"/>
            <a:ext cx="3670663" cy="1037827"/>
          </a:xfrm>
        </p:spPr>
        <p:txBody>
          <a:bodyPr/>
          <a:lstStyle/>
          <a:p>
            <a:r>
              <a:rPr lang="en-US" sz="5400" dirty="0"/>
              <a:t>THE ROI FORMULA: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1726B-9F0D-46BD-8127-1E3F67179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518" y="3006186"/>
            <a:ext cx="3965682" cy="595312"/>
          </a:xfrm>
        </p:spPr>
        <p:txBody>
          <a:bodyPr/>
          <a:lstStyle/>
          <a:p>
            <a:r>
              <a:rPr lang="en-US" dirty="0"/>
              <a:t>GROSS RETURN - COST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D957C9-4B1E-4D4E-BFF9-C9961AB0A7B5}"/>
              </a:ext>
            </a:extLst>
          </p:cNvPr>
          <p:cNvSpPr txBox="1">
            <a:spLocks/>
          </p:cNvSpPr>
          <p:nvPr/>
        </p:nvSpPr>
        <p:spPr>
          <a:xfrm>
            <a:off x="301518" y="3715798"/>
            <a:ext cx="3965682" cy="595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2E6F4B-FEA0-41FC-BB91-0D0AFBA31320}"/>
              </a:ext>
            </a:extLst>
          </p:cNvPr>
          <p:cNvSpPr txBox="1">
            <a:spLocks/>
          </p:cNvSpPr>
          <p:nvPr/>
        </p:nvSpPr>
        <p:spPr>
          <a:xfrm>
            <a:off x="4048554" y="3341942"/>
            <a:ext cx="1603482" cy="595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x 100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00F753-F386-4B06-8903-453AEB362A19}"/>
              </a:ext>
            </a:extLst>
          </p:cNvPr>
          <p:cNvCxnSpPr/>
          <p:nvPr/>
        </p:nvCxnSpPr>
        <p:spPr>
          <a:xfrm>
            <a:off x="301518" y="3639598"/>
            <a:ext cx="39656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tair, outdoor, step, set&#10;&#10;Description automatically generated">
            <a:extLst>
              <a:ext uri="{FF2B5EF4-FFF2-40B4-BE49-F238E27FC236}">
                <a16:creationId xmlns:a16="http://schemas.microsoft.com/office/drawing/2014/main" id="{58B6E16E-366C-4F41-A3E3-3D946504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8A02B-7205-4999-A6B3-7B18D3EF7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2779792" cy="2870200"/>
          </a:xfrm>
          <a:solidFill>
            <a:srgbClr val="FF0000"/>
          </a:solidFill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GET THE TRUE COST OF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36B13-B017-4609-907A-5338DDDB1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70201"/>
            <a:ext cx="2779792" cy="1392356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INCLUDE EVERY COST YOU CAN THINK 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FC64B-5A67-4448-81BB-520106B59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792" y="0"/>
            <a:ext cx="941220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41563-D801-4A5E-8D56-6AA3180ADEAF}"/>
              </a:ext>
            </a:extLst>
          </p:cNvPr>
          <p:cNvSpPr txBox="1"/>
          <p:nvPr/>
        </p:nvSpPr>
        <p:spPr>
          <a:xfrm>
            <a:off x="5785160" y="644250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the Gravity Learning “Cost Of Learning” Calculator: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link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96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E15E7F-398C-4F7C-B2AA-8E858526B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6F48-36EF-4BF8-8770-392F4F48AE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27823" y="3620459"/>
            <a:ext cx="488954" cy="48895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EF417-88F2-4FB8-8B00-7173107BB65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321553" y="3508227"/>
            <a:ext cx="4349748" cy="707885"/>
          </a:xfrm>
        </p:spPr>
        <p:txBody>
          <a:bodyPr>
            <a:noAutofit/>
          </a:bodyPr>
          <a:lstStyle/>
          <a:p>
            <a:pPr marL="228600" indent="0"/>
            <a:r>
              <a:rPr lang="en-US" sz="1900" dirty="0"/>
              <a:t>Only quantifiable values are calculated. Intangible benefits certainly have value but are not included in ROI calculations.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0D4EA-A71B-46C7-AF1D-7D83753D733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62E3FE-DD85-4AE2-B53E-7FE5110F3493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>
            <a:noAutofit/>
          </a:bodyPr>
          <a:lstStyle/>
          <a:p>
            <a:pPr marL="228600" indent="0"/>
            <a:r>
              <a:rPr lang="en-US" sz="1900" dirty="0"/>
              <a:t>No value is assumed or averaged. If a value is not reported, zero value is counted.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0FC1FE-8EB2-4B57-884B-87E292E9E6B6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14" name="Picture Placeholder 13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FFFF1765-3B0C-4D56-A959-67AD430E88DF}"/>
              </a:ext>
            </a:extLst>
          </p:cNvPr>
          <p:cNvPicPr>
            <a:picLocks noGrp="1" noChangeAspect="1"/>
          </p:cNvPicPr>
          <p:nvPr>
            <p:ph type="pic" idx="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075" y="1190796"/>
            <a:ext cx="2444750" cy="446722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30893-6192-4D48-B567-CEC0A368F9B9}"/>
              </a:ext>
            </a:extLst>
          </p:cNvPr>
          <p:cNvSpPr>
            <a:spLocks noGrp="1"/>
          </p:cNvSpPr>
          <p:nvPr>
            <p:ph type="body" idx="8"/>
          </p:nvPr>
        </p:nvSpPr>
        <p:spPr>
          <a:xfrm>
            <a:off x="508000" y="993773"/>
            <a:ext cx="3184526" cy="234632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/>
            <a:r>
              <a:rPr lang="en-US" sz="4400" dirty="0"/>
              <a:t>GROSS “RETURNS”</a:t>
            </a:r>
          </a:p>
          <a:p>
            <a:pPr marL="0" indent="0" algn="ctr"/>
            <a:r>
              <a:rPr lang="en-US" dirty="0"/>
              <a:t>MUST BE CREDIBLE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D44CA6-BFF0-4E15-B947-597D7FD54E92}"/>
              </a:ext>
            </a:extLst>
          </p:cNvPr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3D36B6-7419-487B-A613-980E0C5FC6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321552" y="1287941"/>
            <a:ext cx="4616447" cy="707885"/>
          </a:xfrm>
        </p:spPr>
        <p:txBody>
          <a:bodyPr>
            <a:noAutofit/>
          </a:bodyPr>
          <a:lstStyle/>
          <a:p>
            <a:pPr marL="228600" indent="0"/>
            <a:r>
              <a:rPr lang="en-US" sz="1900" dirty="0"/>
              <a:t>All data is error corrected for confidence. If a resource is 50% confident, we include 50% of their estimate.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7A9825-07CA-484D-A53A-352CA2085A7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 lnSpcReduction="20000"/>
          </a:bodyPr>
          <a:lstStyle/>
          <a:p>
            <a:pPr marL="228600" indent="0"/>
            <a:r>
              <a:rPr lang="en-US" dirty="0"/>
              <a:t>ROI is calculated for the first year, only. Expect most projects to show multi-year benefits. </a:t>
            </a:r>
          </a:p>
        </p:txBody>
      </p:sp>
      <p:sp>
        <p:nvSpPr>
          <p:cNvPr id="15" name="Google Shape;216;p8">
            <a:extLst>
              <a:ext uri="{FF2B5EF4-FFF2-40B4-BE49-F238E27FC236}">
                <a16:creationId xmlns:a16="http://schemas.microsoft.com/office/drawing/2014/main" id="{0A2B404C-67DC-4E91-A209-808089007AA8}"/>
              </a:ext>
            </a:extLst>
          </p:cNvPr>
          <p:cNvSpPr txBox="1">
            <a:spLocks/>
          </p:cNvSpPr>
          <p:nvPr/>
        </p:nvSpPr>
        <p:spPr>
          <a:xfrm>
            <a:off x="900111" y="4672620"/>
            <a:ext cx="2501900" cy="1007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None/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SzPct val="100000"/>
            </a:pPr>
            <a:r>
              <a:rPr lang="en-US" sz="1900" dirty="0">
                <a:solidFill>
                  <a:schemeClr val="bg1"/>
                </a:solidFill>
              </a:rPr>
              <a:t>“How confident are you that the effect was due to training?”</a:t>
            </a:r>
          </a:p>
        </p:txBody>
      </p:sp>
      <p:sp>
        <p:nvSpPr>
          <p:cNvPr id="16" name="Google Shape;216;p8">
            <a:extLst>
              <a:ext uri="{FF2B5EF4-FFF2-40B4-BE49-F238E27FC236}">
                <a16:creationId xmlns:a16="http://schemas.microsoft.com/office/drawing/2014/main" id="{B2B6B7F0-A38F-4D0D-8BD5-D27D5CDC252E}"/>
              </a:ext>
            </a:extLst>
          </p:cNvPr>
          <p:cNvSpPr txBox="1">
            <a:spLocks/>
          </p:cNvSpPr>
          <p:nvPr/>
        </p:nvSpPr>
        <p:spPr>
          <a:xfrm>
            <a:off x="900111" y="3502487"/>
            <a:ext cx="2501900" cy="1007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 lnSpcReduction="10000"/>
          </a:bodyPr>
          <a:lstStyle>
            <a:defPPr>
              <a:defRPr lang="en-US"/>
            </a:defPPr>
            <a:lvl1pPr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 pitchFamily="34" charset="0"/>
              <a:buNone/>
              <a:defRPr sz="1900" b="0">
                <a:solidFill>
                  <a:schemeClr val="bg1"/>
                </a:solidFill>
              </a:defRPr>
            </a:lvl1pPr>
            <a:lvl2pPr marL="914400" lvl="1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/>
            </a:lvl2pPr>
            <a:lvl3pPr marL="1371600" lvl="2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/>
            </a:lvl3pPr>
            <a:lvl4pPr marL="1828800" lvl="3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4pPr>
            <a:lvl5pPr marL="2286000" lvl="4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5pPr>
            <a:lvl6pPr marL="2743200" lvl="5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6pPr>
            <a:lvl7pPr marL="3200400" lvl="6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7pPr>
            <a:lvl8pPr marL="3657600" lvl="7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8pPr>
            <a:lvl9pPr marL="4114800" lvl="8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9pPr>
          </a:lstStyle>
          <a:p>
            <a:endParaRPr lang="en-US" dirty="0"/>
          </a:p>
          <a:p>
            <a:r>
              <a:rPr lang="en-US" dirty="0"/>
              <a:t>“How confident are you in the accuracy of that estimate?”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build="p"/>
      <p:bldP spid="5" grpId="0" uiExpand="1" build="p" animBg="1"/>
      <p:bldP spid="6" grpId="0" build="p"/>
      <p:bldP spid="7" grpId="0" uiExpand="1" build="p" animBg="1"/>
      <p:bldP spid="11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body" idx="8"/>
          </p:nvPr>
        </p:nvSpPr>
        <p:spPr>
          <a:xfrm>
            <a:off x="784225" y="576877"/>
            <a:ext cx="2927351" cy="191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4000" b="1" dirty="0">
                <a:solidFill>
                  <a:schemeClr val="lt1"/>
                </a:solidFill>
              </a:rPr>
              <a:t>MEASUR</a:t>
            </a:r>
            <a:r>
              <a:rPr lang="en-US" sz="4000" dirty="0"/>
              <a:t>ING FOR RETURN</a:t>
            </a:r>
            <a:endParaRPr sz="4000" b="1" dirty="0">
              <a:solidFill>
                <a:schemeClr val="lt1"/>
              </a:solidFill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body" idx="9"/>
          </p:nvPr>
        </p:nvSpPr>
        <p:spPr>
          <a:xfrm>
            <a:off x="784225" y="2611116"/>
            <a:ext cx="2927351" cy="339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EACH MEASUREMENT MUST BE CORRECTED FOR CONFIDENCE AND/OR TO ISOLATE THE EFFECT OF THE LEARNING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ASK FOR AND REPORT EXAMPLES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lang="en-US" sz="1600" dirty="0"/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3"/>
          </p:nvPr>
        </p:nvSpPr>
        <p:spPr>
          <a:xfrm>
            <a:off x="7385055" y="1505966"/>
            <a:ext cx="4349748" cy="117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dirty="0"/>
              <a:t>Time: </a:t>
            </a:r>
            <a:br>
              <a:rPr lang="en-US" b="1" dirty="0"/>
            </a:br>
            <a:r>
              <a:rPr lang="en-US" dirty="0"/>
              <a:t>How much time do you save as a result of the learning?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rgbClr val="0C0C0C"/>
              </a:solidFill>
            </a:endParaRPr>
          </a:p>
        </p:txBody>
      </p:sp>
      <p:pic>
        <p:nvPicPr>
          <p:cNvPr id="218" name="Google Shape;218;p8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6727823" y="14934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220" name="Google Shape;220;p8" descr="A picture containing person, indoor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02075" y="1190625"/>
            <a:ext cx="2444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17;p8">
            <a:extLst>
              <a:ext uri="{FF2B5EF4-FFF2-40B4-BE49-F238E27FC236}">
                <a16:creationId xmlns:a16="http://schemas.microsoft.com/office/drawing/2014/main" id="{4DE435FB-C6A1-4490-8BEC-E4DAB3B0235A}"/>
              </a:ext>
            </a:extLst>
          </p:cNvPr>
          <p:cNvSpPr txBox="1">
            <a:spLocks/>
          </p:cNvSpPr>
          <p:nvPr/>
        </p:nvSpPr>
        <p:spPr>
          <a:xfrm>
            <a:off x="7385055" y="2997201"/>
            <a:ext cx="4349748" cy="11774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</a:pPr>
            <a:r>
              <a:rPr lang="en-US" sz="3600" b="1" dirty="0"/>
              <a:t>Effectiveness  </a:t>
            </a:r>
            <a:br>
              <a:rPr lang="en-US" b="1" dirty="0"/>
            </a:br>
            <a:r>
              <a:rPr lang="en-US" dirty="0"/>
              <a:t>How much more do you get done, or how much better is the result?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25" name="Google Shape;219;p8">
            <a:extLst>
              <a:ext uri="{FF2B5EF4-FFF2-40B4-BE49-F238E27FC236}">
                <a16:creationId xmlns:a16="http://schemas.microsoft.com/office/drawing/2014/main" id="{BCFE9F23-851B-4C3E-83A3-C3CEFB19DD16}"/>
              </a:ext>
            </a:extLst>
          </p:cNvPr>
          <p:cNvSpPr/>
          <p:nvPr/>
        </p:nvSpPr>
        <p:spPr>
          <a:xfrm>
            <a:off x="6727823" y="2997201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0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build="p"/>
      <p:bldP spid="219" grpId="0" animBg="1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b="0" dirty="0"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16143</TotalTime>
  <Words>876</Words>
  <Application>Microsoft Office PowerPoint</Application>
  <PresentationFormat>Widescreen</PresentationFormat>
  <Paragraphs>100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CAN ONLY HAPPEN </vt:lpstr>
      <vt:lpstr>PowerPoint Presentation</vt:lpstr>
      <vt:lpstr>SPREAD OUT THE SESSIONS</vt:lpstr>
      <vt:lpstr>PowerPoint Presentation</vt:lpstr>
      <vt:lpstr>PowerPoint Presentation</vt:lpstr>
      <vt:lpstr>GET THE TRUE COST OF LEARNING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Lieberman - Gravity Learning</cp:lastModifiedBy>
  <cp:revision>66</cp:revision>
  <dcterms:created xsi:type="dcterms:W3CDTF">2021-06-04T19:02:17Z</dcterms:created>
  <dcterms:modified xsi:type="dcterms:W3CDTF">2022-04-26T15:17:24Z</dcterms:modified>
</cp:coreProperties>
</file>