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82" r:id="rId3"/>
    <p:sldMasterId id="2147483696" r:id="rId4"/>
  </p:sldMasterIdLst>
  <p:notesMasterIdLst>
    <p:notesMasterId r:id="rId20"/>
  </p:notesMasterIdLst>
  <p:sldIdLst>
    <p:sldId id="273" r:id="rId5"/>
    <p:sldId id="266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6" r:id="rId14"/>
    <p:sldId id="278" r:id="rId15"/>
    <p:sldId id="277" r:id="rId16"/>
    <p:sldId id="274" r:id="rId17"/>
    <p:sldId id="279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fornian FB" panose="0207040306080B030204" pitchFamily="18" charset="0"/>
      <p:regular r:id="rId27"/>
      <p:bold r:id="rId28"/>
      <p: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71223" autoAdjust="0"/>
  </p:normalViewPr>
  <p:slideViewPr>
    <p:cSldViewPr snapToGrid="0">
      <p:cViewPr varScale="1">
        <p:scale>
          <a:sx n="72" d="100"/>
          <a:sy n="7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BE5D-A07B-4C74-B975-7902AD55602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63A-77CA-488D-9FED-442F0F17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7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super </a:t>
            </a:r>
            <a:r>
              <a:rPr lang="en-US" dirty="0" err="1"/>
              <a:t>nerdily</a:t>
            </a:r>
            <a:r>
              <a:rPr lang="en-US" dirty="0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you'd like to learn about how we do it, here's a slightly nerdy article that explains the whole thing: </a:t>
            </a:r>
            <a:br>
              <a:rPr lang="en-US" dirty="0"/>
            </a:br>
            <a:r>
              <a:rPr lang="en-US" dirty="0"/>
              <a:t>https://gravitylearning.com/the-ultimate-guide-to-measuring-learning-and-roi/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super </a:t>
            </a:r>
            <a:r>
              <a:rPr lang="en-US" dirty="0" err="1"/>
              <a:t>nerdily</a:t>
            </a:r>
            <a:r>
              <a:rPr lang="en-US" dirty="0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you'd like to learn about how we do it, here's a slightly nerdy article that explains the whole thing: </a:t>
            </a:r>
            <a:br>
              <a:rPr lang="en-US" dirty="0"/>
            </a:br>
            <a:r>
              <a:rPr lang="en-US" dirty="0"/>
              <a:t>https://gravitylearning.com/the-ultimate-guide-to-measuring-learning-and-roi/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743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Visit us on the web at: </a:t>
            </a:r>
            <a:br>
              <a:rPr lang="en-US"/>
            </a:br>
            <a:r>
              <a:rPr lang="en-US"/>
              <a:t>www.gravitylearning.com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wait? Call us at:</a:t>
            </a:r>
            <a:br>
              <a:rPr lang="en-US"/>
            </a:b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(415) 273-9772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to you soon,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 Team at Gravity Learning</a:t>
            </a: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67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Meta analytic  published in the Journal of Industrial and Commercial Training analyzed 32 studies comparing single-touch training versus a multi-touch training experience. </a:t>
            </a:r>
            <a:br>
              <a:rPr lang="en-US" dirty="0"/>
            </a:br>
            <a:r>
              <a:rPr lang="en-US" dirty="0"/>
              <a:t>
The study found that on average, a multi-strategy, multi-touch learning program leads to an average of 180% better results. It is important to note that 180% is an average not an “up to” number. You will probably do much better than 180%, on account of your awesomeness. </a:t>
            </a:r>
          </a:p>
          <a:p>
            <a:endParaRPr lang="en-US" dirty="0"/>
          </a:p>
          <a:p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comparison measured “learning transfer”-- whether people actually apply the learning on the job.</a:t>
            </a:r>
          </a:p>
          <a:p>
            <a:endParaRPr lang="en-US" sz="1200" b="0" i="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done correctly, learning in a series increases application of the learning an average of 180%. That’s not an “up to” increase. That’s the average!</a:t>
            </a:r>
            <a:endParaRPr lang="en-US"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Leimbach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Michael. "Learning transfer model: a research‐driven approach to enhancing learning effectiveness." Industrial and Commercial Training (2010).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Mathematically 5.6 is 180% of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1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note about how we create intention to use:</a:t>
            </a:r>
          </a:p>
          <a:p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2019 study published in the “Frontiers in Psychology” journal show that we set intention to behave in a certain way, when the following is true: </a:t>
            </a:r>
            <a:b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expect to enjoy ourselves.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trust that the behavior will actually work.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the behavior isn’t too difficult </a:t>
            </a:r>
            <a:b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Font typeface="+mj-lt"/>
              <a:buNone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We design all of our early messaging around the 3 factors. </a:t>
            </a:r>
            <a:b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Chao, C. M. (2019). Factors determining the behavioral intention to use mobile learning: An application and extension of the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UTAUT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model.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Frontiers in psychology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1652.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We pride ourselves on our step-by-step model of teaching that include all the above, and more (including fun!)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Reveal a Need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discuss real-life problems to solve and get buy-in.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attendees currently do? Would learning a new skill be worth it?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 Usable Tool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tools in the business world are step-based, sensible, and actually work. We explain and demonstrate to make sure everyone understands. 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Real-world Practice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learn by doing. Gravity students practice using tools in authentic situations.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Plans</a:t>
            </a:r>
            <a:b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 create goals, action plans and decide how they'll use their new tools back at work.</a:t>
            </a:r>
            <a:endParaRPr lang="en-US" b="0" dirty="0"/>
          </a:p>
          <a:p>
            <a:pPr marL="0" indent="0">
              <a:buFont typeface="+mj-lt"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real life we go through a learning cycle that often does not appear in the classroom. At Gravity, we tried to activate as many parts of your brain as we can during learning.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6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Calibri"/>
              </a:rPr>
              <a:t>We do this by r</a:t>
            </a:r>
            <a: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evealing a need, having personal discussions, learning usable tools, practicing them hands-on, and then making real-world plans. </a:t>
            </a:r>
            <a:b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THE BRAIN ACTIVITY OF OUR EXPERIENTIAL LEARNING METHOD:</a:t>
            </a:r>
            <a:b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</a:b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cortex (rear of brain) – This is where we experience life. During a workshop people talk about their experiences and tie content to real life. When attendees learn a tool, they practice it live, and the experiential cycle begins again. It’s the circle of life. </a:t>
            </a:r>
            <a:b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integrative cortex (lower-mid part of brain) – Here we let things simmer and think about how they connect to our lives. In workshops we explore challenges and think about how we’d like things to be.</a:t>
            </a:r>
            <a:br>
              <a:rPr lang="en-US" sz="1600" kern="1200" dirty="0">
                <a:effectLst/>
                <a:cs typeface="+mn-lt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&amp; Analyzing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integrative cortex (front of brain) When we discover a need, the front integrative cortex gets creative trying to figure out a solution. In our workshops, we’re nice enough to provide the solution in the form of a real-world tool people can use right away.  </a:t>
            </a:r>
            <a:br>
              <a:rPr lang="en-US" sz="1600" i="1" kern="1200" dirty="0">
                <a:effectLst/>
                <a:cs typeface="+mn-lt"/>
              </a:rPr>
            </a:br>
            <a:endParaRPr lang="en-US" sz="1600" i="1" kern="1200" dirty="0">
              <a:effectLst/>
              <a:cs typeface="+mn-lt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(do something)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 by the motor cortex – Learning without action is just a hope. All skills are immediately applied </a:t>
            </a:r>
            <a:r>
              <a:rPr lang="en-US" sz="16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ravity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workshops.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B1CC-D3AB-4F95-B067-669D63A90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0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real life we go through a learning cycle that often does not appear in the classroom. At Gravity, we tried to activate as many parts of your brain as we can during learning.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6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Calibri"/>
              </a:rPr>
              <a:t>We do this by r</a:t>
            </a:r>
            <a: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evealing a need, having personal discussions, learning usable tools, practicing them hands-on, and then making real-world plans. </a:t>
            </a:r>
            <a:b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THE BRAIN ACTIVITY OF OUR EXPERIENTIAL LEARNING METHOD:</a:t>
            </a:r>
            <a:b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</a:b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cortex (rear of brain) – This is where we experience life. During a workshop people talk about their experiences and tie content to real life. When attendees learn a tool, they practice it live, and the experiential cycle begins again. It’s the circle of life. </a:t>
            </a:r>
            <a:b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integrative cortex (lower-mid part of brain) – Here we let things simmer and think about how they connect to our lives. In workshops we explore challenges and think about how we’d like things to be.</a:t>
            </a:r>
            <a:br>
              <a:rPr lang="en-US" sz="1600" kern="1200" dirty="0">
                <a:effectLst/>
                <a:cs typeface="+mn-lt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&amp; Analyzing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integrative cortex (front of brain) When we discover a need, the front integrative cortex gets creative trying to figure out a solution. In our workshops, we’re nice enough to provide the solution in the form of a real-world tool people can use right away.  </a:t>
            </a:r>
            <a:br>
              <a:rPr lang="en-US" sz="1600" i="1" kern="1200" dirty="0">
                <a:effectLst/>
                <a:cs typeface="+mn-lt"/>
              </a:rPr>
            </a:br>
            <a:endParaRPr lang="en-US" sz="1600" i="1" kern="1200" dirty="0">
              <a:effectLst/>
              <a:cs typeface="+mn-lt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(do something)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 by the motor cortex – Learning without action is just a hope. All skills are immediately applied </a:t>
            </a:r>
            <a:r>
              <a:rPr lang="en-US" sz="16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ravity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workshops.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B1CC-D3AB-4F95-B067-669D63A90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3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don't learn by just listening. What's also true is people don't learn by just doing. We try to blend a perfect mix of intellectual understanding with physical activity. We use brains and bodies.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B1CC-D3AB-4F95-B067-669D63A90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7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3999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0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7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3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4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7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5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4 boxes">
  <p:cSld name="Bullets 4 box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9131296" y="3429000"/>
            <a:ext cx="3060704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>
            <a:spLocks noGrp="1"/>
          </p:cNvSpPr>
          <p:nvPr>
            <p:ph type="body" idx="2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3"/>
          </p:nvPr>
        </p:nvSpPr>
        <p:spPr>
          <a:xfrm>
            <a:off x="-6353" y="3429000"/>
            <a:ext cx="3054351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288000" tIns="936000" rIns="288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4"/>
          </p:nvPr>
        </p:nvSpPr>
        <p:spPr>
          <a:xfrm>
            <a:off x="3047997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5"/>
          </p:nvPr>
        </p:nvSpPr>
        <p:spPr>
          <a:xfrm>
            <a:off x="1493837" y="843078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>
            <a:spLocks noGrp="1"/>
          </p:cNvSpPr>
          <p:nvPr>
            <p:ph type="body" idx="6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body" idx="7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8"/>
          </p:nvPr>
        </p:nvSpPr>
        <p:spPr>
          <a:xfrm>
            <a:off x="777875" y="1468027"/>
            <a:ext cx="10636250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9"/>
          </p:nvPr>
        </p:nvSpPr>
        <p:spPr>
          <a:xfrm>
            <a:off x="6095999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body" idx="13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2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59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8007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5631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6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0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Pic">
  <p:cSld name="1_Full Slide P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398588" y="2579688"/>
            <a:ext cx="9394825" cy="169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/>
          <p:nvPr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15/04/2022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clothing, person&#10;&#10;Description automatically generated">
            <a:extLst>
              <a:ext uri="{FF2B5EF4-FFF2-40B4-BE49-F238E27FC236}">
                <a16:creationId xmlns:a16="http://schemas.microsoft.com/office/drawing/2014/main" id="{AE475EAC-4371-494E-93EF-0030E6E48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r="15419" b="31556"/>
          <a:stretch/>
        </p:blipFill>
        <p:spPr>
          <a:xfrm>
            <a:off x="0" y="0"/>
            <a:ext cx="12192000" cy="4260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9F2B6-7F38-46CF-9F80-301CD9CF67AF}"/>
              </a:ext>
            </a:extLst>
          </p:cNvPr>
          <p:cNvGrpSpPr/>
          <p:nvPr/>
        </p:nvGrpSpPr>
        <p:grpSpPr>
          <a:xfrm flipH="1">
            <a:off x="0" y="4076140"/>
            <a:ext cx="5055025" cy="483160"/>
            <a:chOff x="7136975" y="4076140"/>
            <a:chExt cx="5055025" cy="4831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86BB81-E3F1-440E-92AE-B94BF7A27D19}"/>
                </a:ext>
              </a:extLst>
            </p:cNvPr>
            <p:cNvSpPr/>
            <p:nvPr/>
          </p:nvSpPr>
          <p:spPr>
            <a:xfrm>
              <a:off x="7136975" y="4076140"/>
              <a:ext cx="365549" cy="185235"/>
            </a:xfrm>
            <a:custGeom>
              <a:avLst/>
              <a:gdLst>
                <a:gd name="connsiteX0" fmla="*/ 0 w 324274"/>
                <a:gd name="connsiteY0" fmla="*/ 0 h 185235"/>
                <a:gd name="connsiteX1" fmla="*/ 324274 w 324274"/>
                <a:gd name="connsiteY1" fmla="*/ 0 h 185235"/>
                <a:gd name="connsiteX2" fmla="*/ 324274 w 324274"/>
                <a:gd name="connsiteY2" fmla="*/ 185235 h 185235"/>
                <a:gd name="connsiteX3" fmla="*/ 0 w 324274"/>
                <a:gd name="connsiteY3" fmla="*/ 185235 h 185235"/>
                <a:gd name="connsiteX4" fmla="*/ 0 w 324274"/>
                <a:gd name="connsiteY4" fmla="*/ 0 h 185235"/>
                <a:gd name="connsiteX0" fmla="*/ 41275 w 365549"/>
                <a:gd name="connsiteY0" fmla="*/ 0 h 185235"/>
                <a:gd name="connsiteX1" fmla="*/ 365549 w 365549"/>
                <a:gd name="connsiteY1" fmla="*/ 0 h 185235"/>
                <a:gd name="connsiteX2" fmla="*/ 365549 w 365549"/>
                <a:gd name="connsiteY2" fmla="*/ 185235 h 185235"/>
                <a:gd name="connsiteX3" fmla="*/ 0 w 365549"/>
                <a:gd name="connsiteY3" fmla="*/ 185235 h 185235"/>
                <a:gd name="connsiteX4" fmla="*/ 41275 w 365549"/>
                <a:gd name="connsiteY4" fmla="*/ 0 h 1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49" h="185235">
                  <a:moveTo>
                    <a:pt x="41275" y="0"/>
                  </a:moveTo>
                  <a:lnTo>
                    <a:pt x="365549" y="0"/>
                  </a:lnTo>
                  <a:lnTo>
                    <a:pt x="365549" y="185235"/>
                  </a:lnTo>
                  <a:lnTo>
                    <a:pt x="0" y="18523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17A2CD-56BC-4473-A210-DC030E37C53F}"/>
                </a:ext>
              </a:extLst>
            </p:cNvPr>
            <p:cNvSpPr/>
            <p:nvPr/>
          </p:nvSpPr>
          <p:spPr>
            <a:xfrm rot="10800000">
              <a:off x="7181426" y="4076140"/>
              <a:ext cx="5010574" cy="483160"/>
            </a:xfrm>
            <a:custGeom>
              <a:avLst/>
              <a:gdLst>
                <a:gd name="connsiteX0" fmla="*/ 5010574 w 5010574"/>
                <a:gd name="connsiteY0" fmla="*/ 483160 h 483160"/>
                <a:gd name="connsiteX1" fmla="*/ 0 w 5010574"/>
                <a:gd name="connsiteY1" fmla="*/ 483160 h 483160"/>
                <a:gd name="connsiteX2" fmla="*/ 0 w 5010574"/>
                <a:gd name="connsiteY2" fmla="*/ 0 h 483160"/>
                <a:gd name="connsiteX3" fmla="*/ 4889784 w 5010574"/>
                <a:gd name="connsiteY3" fmla="*/ 0 h 4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0574" h="483160">
                  <a:moveTo>
                    <a:pt x="5010574" y="483160"/>
                  </a:moveTo>
                  <a:lnTo>
                    <a:pt x="0" y="483160"/>
                  </a:lnTo>
                  <a:lnTo>
                    <a:pt x="0" y="0"/>
                  </a:lnTo>
                  <a:lnTo>
                    <a:pt x="4889784" y="0"/>
                  </a:lnTo>
                  <a:close/>
                </a:path>
              </a:pathLst>
            </a:custGeom>
            <a:solidFill>
              <a:srgbClr val="525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7E08-478F-41BB-AB46-F4F55F524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5270531"/>
            <a:ext cx="11000268" cy="595312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400" b="0" dirty="0"/>
              <a:t>HOW GRAVITY GETS 180% </a:t>
            </a:r>
            <a:br>
              <a:rPr lang="en-US" sz="4400" b="0" dirty="0"/>
            </a:br>
            <a:r>
              <a:rPr lang="en-US" sz="4400" b="0" dirty="0"/>
              <a:t>BETTER LEARNING RESULTS </a:t>
            </a:r>
            <a:br>
              <a:rPr lang="en-US" sz="4400" dirty="0"/>
            </a:br>
            <a:r>
              <a:rPr lang="en-US" sz="2800" dirty="0"/>
              <a:t>WITH THIS SIMPLE STRUCTURE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3B32-F499-494E-8897-8AF9E63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6" y="4188614"/>
            <a:ext cx="4429124" cy="30777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SOFT-SKILLS, MANAGEMENT, &amp; TECHNOLOGY WORKSHOPS </a:t>
            </a:r>
            <a:endParaRPr lang="en-US" sz="1400" dirty="0">
              <a:solidFill>
                <a:schemeClr val="lt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837EA-5A96-4D4C-872A-954D426D5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70" y="595097"/>
            <a:ext cx="1904372" cy="8861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475EA0-F76D-44C1-BBF9-6A451BB40398}"/>
              </a:ext>
            </a:extLst>
          </p:cNvPr>
          <p:cNvGrpSpPr/>
          <p:nvPr/>
        </p:nvGrpSpPr>
        <p:grpSpPr>
          <a:xfrm>
            <a:off x="7181428" y="-898389"/>
            <a:ext cx="4965195" cy="5159501"/>
            <a:chOff x="9185278" y="1126523"/>
            <a:chExt cx="3016793" cy="31348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78A71B-9C62-4600-A796-DB62629294A4}"/>
                </a:ext>
              </a:extLst>
            </p:cNvPr>
            <p:cNvSpPr/>
            <p:nvPr/>
          </p:nvSpPr>
          <p:spPr>
            <a:xfrm>
              <a:off x="9760818" y="2998691"/>
              <a:ext cx="2441253" cy="1262683"/>
            </a:xfrm>
            <a:custGeom>
              <a:avLst/>
              <a:gdLst>
                <a:gd name="connsiteX0" fmla="*/ 2259949 w 2441253"/>
                <a:gd name="connsiteY0" fmla="*/ 0 h 1262683"/>
                <a:gd name="connsiteX1" fmla="*/ 2420884 w 2441253"/>
                <a:gd name="connsiteY1" fmla="*/ 104336 h 1262683"/>
                <a:gd name="connsiteX2" fmla="*/ 2441253 w 2441253"/>
                <a:gd name="connsiteY2" fmla="*/ 123168 h 1262683"/>
                <a:gd name="connsiteX3" fmla="*/ 2441253 w 2441253"/>
                <a:gd name="connsiteY3" fmla="*/ 1262683 h 1262683"/>
                <a:gd name="connsiteX4" fmla="*/ 0 w 2441253"/>
                <a:gd name="connsiteY4" fmla="*/ 1262683 h 1262683"/>
                <a:gd name="connsiteX5" fmla="*/ 4822 w 2441253"/>
                <a:gd name="connsiteY5" fmla="*/ 1084238 h 1262683"/>
                <a:gd name="connsiteX6" fmla="*/ 12531 w 2441253"/>
                <a:gd name="connsiteY6" fmla="*/ 1042801 h 1262683"/>
                <a:gd name="connsiteX7" fmla="*/ 2259949 w 2441253"/>
                <a:gd name="connsiteY7" fmla="*/ 0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53" h="1262683">
                  <a:moveTo>
                    <a:pt x="2259949" y="0"/>
                  </a:moveTo>
                  <a:cubicBezTo>
                    <a:pt x="2316574" y="30181"/>
                    <a:pt x="2370404" y="65103"/>
                    <a:pt x="2420884" y="104336"/>
                  </a:cubicBezTo>
                  <a:lnTo>
                    <a:pt x="2441253" y="123168"/>
                  </a:lnTo>
                  <a:lnTo>
                    <a:pt x="2441253" y="1262683"/>
                  </a:lnTo>
                  <a:lnTo>
                    <a:pt x="0" y="1262683"/>
                  </a:lnTo>
                  <a:lnTo>
                    <a:pt x="4822" y="1084238"/>
                  </a:lnTo>
                  <a:cubicBezTo>
                    <a:pt x="6564" y="1070288"/>
                    <a:pt x="9144" y="1056448"/>
                    <a:pt x="12531" y="1042801"/>
                  </a:cubicBezTo>
                  <a:cubicBezTo>
                    <a:pt x="957115" y="1109515"/>
                    <a:pt x="1727208" y="822055"/>
                    <a:pt x="2259949" y="0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4B1B4A-0F04-4A3F-A815-0309FFA24BD0}"/>
                </a:ext>
              </a:extLst>
            </p:cNvPr>
            <p:cNvSpPr/>
            <p:nvPr/>
          </p:nvSpPr>
          <p:spPr>
            <a:xfrm>
              <a:off x="10599595" y="1126523"/>
              <a:ext cx="809005" cy="1704299"/>
            </a:xfrm>
            <a:custGeom>
              <a:avLst/>
              <a:gdLst>
                <a:gd name="connsiteX0" fmla="*/ 1018170 w 1039554"/>
                <a:gd name="connsiteY0" fmla="*/ -223 h 2189988"/>
                <a:gd name="connsiteX1" fmla="*/ 51668 w 1039554"/>
                <a:gd name="connsiteY1" fmla="*/ 2189765 h 2189988"/>
                <a:gd name="connsiteX2" fmla="*/ 1018170 w 1039554"/>
                <a:gd name="connsiteY2" fmla="*/ -223 h 21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54" h="2189988">
                  <a:moveTo>
                    <a:pt x="1018170" y="-223"/>
                  </a:moveTo>
                  <a:cubicBezTo>
                    <a:pt x="1138851" y="946276"/>
                    <a:pt x="738135" y="1830958"/>
                    <a:pt x="51668" y="2189765"/>
                  </a:cubicBezTo>
                  <a:cubicBezTo>
                    <a:pt x="-165598" y="1425384"/>
                    <a:pt x="329322" y="299529"/>
                    <a:pt x="1018170" y="-223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B24319-5965-40FD-9C1B-C8EAE6FBC871}"/>
                </a:ext>
              </a:extLst>
            </p:cNvPr>
            <p:cNvSpPr/>
            <p:nvPr/>
          </p:nvSpPr>
          <p:spPr>
            <a:xfrm>
              <a:off x="9973011" y="2809612"/>
              <a:ext cx="1723793" cy="737892"/>
            </a:xfrm>
            <a:custGeom>
              <a:avLst/>
              <a:gdLst>
                <a:gd name="connsiteX0" fmla="*/ 845860 w 2215038"/>
                <a:gd name="connsiteY0" fmla="*/ 185337 h 948176"/>
                <a:gd name="connsiteX1" fmla="*/ 2214984 w 2215038"/>
                <a:gd name="connsiteY1" fmla="*/ 68084 h 948176"/>
                <a:gd name="connsiteX2" fmla="*/ -55 w 2215038"/>
                <a:gd name="connsiteY2" fmla="*/ 909523 h 948176"/>
                <a:gd name="connsiteX3" fmla="*/ 686317 w 2215038"/>
                <a:gd name="connsiteY3" fmla="*/ 268585 h 948176"/>
                <a:gd name="connsiteX4" fmla="*/ 907773 w 2215038"/>
                <a:gd name="connsiteY4" fmla="*/ 516711 h 948176"/>
                <a:gd name="connsiteX5" fmla="*/ 932347 w 2215038"/>
                <a:gd name="connsiteY5" fmla="*/ 507186 h 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038" h="948176">
                  <a:moveTo>
                    <a:pt x="845860" y="185337"/>
                  </a:moveTo>
                  <a:cubicBezTo>
                    <a:pt x="1288678" y="-11545"/>
                    <a:pt x="1744544" y="-53645"/>
                    <a:pt x="2214984" y="68084"/>
                  </a:cubicBezTo>
                  <a:cubicBezTo>
                    <a:pt x="2043534" y="569480"/>
                    <a:pt x="663266" y="1096022"/>
                    <a:pt x="-55" y="909523"/>
                  </a:cubicBezTo>
                  <a:cubicBezTo>
                    <a:pt x="177301" y="637298"/>
                    <a:pt x="404377" y="423748"/>
                    <a:pt x="686317" y="268585"/>
                  </a:cubicBezTo>
                  <a:lnTo>
                    <a:pt x="907773" y="516711"/>
                  </a:lnTo>
                  <a:lnTo>
                    <a:pt x="932347" y="507186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08AC0-CA63-455C-BE73-4449B0544490}"/>
                </a:ext>
              </a:extLst>
            </p:cNvPr>
            <p:cNvSpPr/>
            <p:nvPr/>
          </p:nvSpPr>
          <p:spPr>
            <a:xfrm>
              <a:off x="9185278" y="2520699"/>
              <a:ext cx="1150579" cy="535782"/>
            </a:xfrm>
            <a:custGeom>
              <a:avLst/>
              <a:gdLst>
                <a:gd name="connsiteX0" fmla="*/ 1478416 w 1478470"/>
                <a:gd name="connsiteY0" fmla="*/ 638975 h 688469"/>
                <a:gd name="connsiteX1" fmla="*/ -55 w 1478470"/>
                <a:gd name="connsiteY1" fmla="*/ 50520 h 688469"/>
                <a:gd name="connsiteX2" fmla="*/ 1478416 w 1478470"/>
                <a:gd name="connsiteY2" fmla="*/ 638975 h 6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470" h="688469">
                  <a:moveTo>
                    <a:pt x="1478416" y="638975"/>
                  </a:moveTo>
                  <a:cubicBezTo>
                    <a:pt x="923965" y="813187"/>
                    <a:pt x="298840" y="503815"/>
                    <a:pt x="-55" y="50520"/>
                  </a:cubicBezTo>
                  <a:cubicBezTo>
                    <a:pt x="445906" y="-109976"/>
                    <a:pt x="1103702" y="116719"/>
                    <a:pt x="1478416" y="638975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403681-27BD-4429-BEF0-A0C7AD133810}"/>
                </a:ext>
              </a:extLst>
            </p:cNvPr>
            <p:cNvSpPr/>
            <p:nvPr/>
          </p:nvSpPr>
          <p:spPr>
            <a:xfrm>
              <a:off x="10218442" y="2517270"/>
              <a:ext cx="480186" cy="694558"/>
            </a:xfrm>
            <a:custGeom>
              <a:avLst/>
              <a:gdLst>
                <a:gd name="connsiteX0" fmla="*/ 530488 w 617029"/>
                <a:gd name="connsiteY0" fmla="*/ 560990 h 892492"/>
                <a:gd name="connsiteX1" fmla="*/ 616975 w 617029"/>
                <a:gd name="connsiteY1" fmla="*/ 882745 h 892492"/>
                <a:gd name="connsiteX2" fmla="*/ 592400 w 617029"/>
                <a:gd name="connsiteY2" fmla="*/ 892270 h 892492"/>
                <a:gd name="connsiteX3" fmla="*/ 370944 w 617029"/>
                <a:gd name="connsiteY3" fmla="*/ 644143 h 892492"/>
                <a:gd name="connsiteX4" fmla="*/ 44141 w 617029"/>
                <a:gd name="connsiteY4" fmla="*/ 291052 h 892492"/>
                <a:gd name="connsiteX5" fmla="*/ -55 w 617029"/>
                <a:gd name="connsiteY5" fmla="*/ 241998 h 892492"/>
                <a:gd name="connsiteX6" fmla="*/ 255025 w 617029"/>
                <a:gd name="connsiteY6" fmla="*/ -223 h 8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029" h="892492">
                  <a:moveTo>
                    <a:pt x="530488" y="560990"/>
                  </a:moveTo>
                  <a:lnTo>
                    <a:pt x="616975" y="882745"/>
                  </a:lnTo>
                  <a:lnTo>
                    <a:pt x="592400" y="892270"/>
                  </a:lnTo>
                  <a:lnTo>
                    <a:pt x="370944" y="644143"/>
                  </a:lnTo>
                  <a:lnTo>
                    <a:pt x="44141" y="291052"/>
                  </a:lnTo>
                  <a:cubicBezTo>
                    <a:pt x="30901" y="276669"/>
                    <a:pt x="17947" y="262000"/>
                    <a:pt x="-55" y="241998"/>
                  </a:cubicBezTo>
                  <a:lnTo>
                    <a:pt x="255025" y="-223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1182FFA3-7DB0-4990-AA65-BFD5828D4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B4549-B983-49E9-87B9-A4C32143CF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DO SOMETHING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1F6A-4591-4D15-B9B5-7743D9461B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23524" y="3775330"/>
            <a:ext cx="488954" cy="488954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6DE7-1C13-4B7B-9E86-75E38BE3C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4C020-5F79-4BFA-B3DC-D8DDA9F066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REFLECTION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B6E2F-D671-4210-9445-9F8197BEC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6984" y="644769"/>
            <a:ext cx="6518032" cy="7936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4400" b="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EXPERIENTIAL LEARNING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A5050-7CAA-422E-98BC-3AEAB9017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7521" y="3775330"/>
            <a:ext cx="488954" cy="488954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14F8C3-7D3F-4580-8A30-B90C942FEA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360" y="3775330"/>
            <a:ext cx="488954" cy="488954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793CD8-B132-42F4-BF5A-826A1A2F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522" y="1330901"/>
            <a:ext cx="9632956" cy="752258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IT’S HOW WE LEARN IN REAL LIFE – IT’S WHAT WE DO IN THE CLASSROOM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B343CB-366B-43DB-B30D-EEDED1097C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ANALYZE</a:t>
            </a:r>
            <a:r>
              <a:rPr lang="en-GB" sz="20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 AND THINK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7E9C81-8A84-4D51-BD1B-71FEBE734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9E982B0-2E0C-43EF-B213-678F1321EC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49CE419-E8EA-47F4-B18B-FF09F3B318D7}"/>
              </a:ext>
            </a:extLst>
          </p:cNvPr>
          <p:cNvGrpSpPr/>
          <p:nvPr/>
        </p:nvGrpSpPr>
        <p:grpSpPr>
          <a:xfrm>
            <a:off x="676676" y="4958692"/>
            <a:ext cx="2007542" cy="1483335"/>
            <a:chOff x="676676" y="4958692"/>
            <a:chExt cx="2007542" cy="1483335"/>
          </a:xfrm>
        </p:grpSpPr>
        <p:pic>
          <p:nvPicPr>
            <p:cNvPr id="18" name="Picture 17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A32479E-D1FF-497B-8A7E-3C2C74B89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76" y="4958692"/>
              <a:ext cx="1737912" cy="1483335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EC0A8E0-6B69-401D-BA48-5A2F3747AFA1}"/>
                </a:ext>
              </a:extLst>
            </p:cNvPr>
            <p:cNvCxnSpPr/>
            <p:nvPr/>
          </p:nvCxnSpPr>
          <p:spPr>
            <a:xfrm flipH="1">
              <a:off x="2144957" y="5473655"/>
              <a:ext cx="539261" cy="21365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E78751-1F2E-4BA8-A266-31EC94FBC2A7}"/>
              </a:ext>
            </a:extLst>
          </p:cNvPr>
          <p:cNvGrpSpPr/>
          <p:nvPr/>
        </p:nvGrpSpPr>
        <p:grpSpPr>
          <a:xfrm>
            <a:off x="3708152" y="4945646"/>
            <a:ext cx="1737912" cy="1483335"/>
            <a:chOff x="3708152" y="4945646"/>
            <a:chExt cx="1737912" cy="1483335"/>
          </a:xfrm>
        </p:grpSpPr>
        <p:pic>
          <p:nvPicPr>
            <p:cNvPr id="21" name="Picture 20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E803E0E-A61B-4E72-AF6B-780CD760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8152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65E841-09D9-417A-BBF8-63689700DA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3702" y="5807189"/>
              <a:ext cx="375498" cy="44770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23B38B-9053-4450-B86D-8C5A05F95EB5}"/>
              </a:ext>
            </a:extLst>
          </p:cNvPr>
          <p:cNvGrpSpPr/>
          <p:nvPr/>
        </p:nvGrpSpPr>
        <p:grpSpPr>
          <a:xfrm>
            <a:off x="6610784" y="4945646"/>
            <a:ext cx="1977065" cy="1483335"/>
            <a:chOff x="6610784" y="4945646"/>
            <a:chExt cx="1977065" cy="1483335"/>
          </a:xfrm>
        </p:grpSpPr>
        <p:pic>
          <p:nvPicPr>
            <p:cNvPr id="25" name="Picture 24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54C00BF-548C-475F-9E13-FE50D2A9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993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B1FD4B-6B0B-4C7B-A7AB-4B2C5CC1E2F8}"/>
                </a:ext>
              </a:extLst>
            </p:cNvPr>
            <p:cNvCxnSpPr>
              <a:cxnSpLocks/>
            </p:cNvCxnSpPr>
            <p:nvPr/>
          </p:nvCxnSpPr>
          <p:spPr>
            <a:xfrm>
              <a:off x="6610784" y="5410775"/>
              <a:ext cx="50061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190109-C104-4ADD-93E0-B0F05E7B0DDF}"/>
              </a:ext>
            </a:extLst>
          </p:cNvPr>
          <p:cNvGrpSpPr/>
          <p:nvPr/>
        </p:nvGrpSpPr>
        <p:grpSpPr>
          <a:xfrm>
            <a:off x="9821687" y="4841631"/>
            <a:ext cx="1737912" cy="1587350"/>
            <a:chOff x="9821687" y="4841631"/>
            <a:chExt cx="1737912" cy="1587350"/>
          </a:xfrm>
        </p:grpSpPr>
        <p:pic>
          <p:nvPicPr>
            <p:cNvPr id="29" name="Picture 28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2B069906-D2D1-44D1-B7EA-AF82E7E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68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0A91CD-F00D-4088-8F25-7D41541427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26" y="4841631"/>
              <a:ext cx="0" cy="37864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1182FFA3-7DB0-4990-AA65-BFD5828D4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B4549-B983-49E9-87B9-A4C32143CF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DO SOMETHING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1F6A-4591-4D15-B9B5-7743D9461B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23524" y="3775330"/>
            <a:ext cx="488954" cy="488954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6DE7-1C13-4B7B-9E86-75E38BE3C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4C020-5F79-4BFA-B3DC-D8DDA9F066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REFLECTION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B6E2F-D671-4210-9445-9F8197BEC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6984" y="644769"/>
            <a:ext cx="6518032" cy="7936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4400" b="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EXPERIENTIAL LEARNING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A5050-7CAA-422E-98BC-3AEAB9017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7521" y="3775330"/>
            <a:ext cx="488954" cy="488954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14F8C3-7D3F-4580-8A30-B90C942FEA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360" y="3775330"/>
            <a:ext cx="488954" cy="488954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793CD8-B132-42F4-BF5A-826A1A2F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522" y="1330901"/>
            <a:ext cx="9632956" cy="752258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IT’S HOW WE LEARN IN REAL LIFE – IT’S WHAT WE DO IN THE CLASSROOM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B343CB-366B-43DB-B30D-EEDED1097C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ANALYZE</a:t>
            </a:r>
            <a:r>
              <a:rPr lang="en-GB" sz="20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 AND THINK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7E9C81-8A84-4D51-BD1B-71FEBE734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9E982B0-2E0C-43EF-B213-678F1321EC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49CE419-E8EA-47F4-B18B-FF09F3B318D7}"/>
              </a:ext>
            </a:extLst>
          </p:cNvPr>
          <p:cNvGrpSpPr/>
          <p:nvPr/>
        </p:nvGrpSpPr>
        <p:grpSpPr>
          <a:xfrm>
            <a:off x="676676" y="4958692"/>
            <a:ext cx="2007542" cy="1483335"/>
            <a:chOff x="676676" y="4958692"/>
            <a:chExt cx="2007542" cy="1483335"/>
          </a:xfrm>
        </p:grpSpPr>
        <p:pic>
          <p:nvPicPr>
            <p:cNvPr id="18" name="Picture 17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A32479E-D1FF-497B-8A7E-3C2C74B89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76" y="4958692"/>
              <a:ext cx="1737912" cy="1483335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EC0A8E0-6B69-401D-BA48-5A2F3747AFA1}"/>
                </a:ext>
              </a:extLst>
            </p:cNvPr>
            <p:cNvCxnSpPr/>
            <p:nvPr/>
          </p:nvCxnSpPr>
          <p:spPr>
            <a:xfrm flipH="1">
              <a:off x="2144957" y="5473655"/>
              <a:ext cx="539261" cy="21365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E78751-1F2E-4BA8-A266-31EC94FBC2A7}"/>
              </a:ext>
            </a:extLst>
          </p:cNvPr>
          <p:cNvGrpSpPr/>
          <p:nvPr/>
        </p:nvGrpSpPr>
        <p:grpSpPr>
          <a:xfrm>
            <a:off x="3708152" y="4945646"/>
            <a:ext cx="1737912" cy="1483335"/>
            <a:chOff x="3708152" y="4945646"/>
            <a:chExt cx="1737912" cy="1483335"/>
          </a:xfrm>
        </p:grpSpPr>
        <p:pic>
          <p:nvPicPr>
            <p:cNvPr id="21" name="Picture 20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E803E0E-A61B-4E72-AF6B-780CD760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8152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65E841-09D9-417A-BBF8-63689700DA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3702" y="5807189"/>
              <a:ext cx="375498" cy="44770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23B38B-9053-4450-B86D-8C5A05F95EB5}"/>
              </a:ext>
            </a:extLst>
          </p:cNvPr>
          <p:cNvGrpSpPr/>
          <p:nvPr/>
        </p:nvGrpSpPr>
        <p:grpSpPr>
          <a:xfrm>
            <a:off x="6610784" y="4945646"/>
            <a:ext cx="1977065" cy="1483335"/>
            <a:chOff x="6610784" y="4945646"/>
            <a:chExt cx="1977065" cy="1483335"/>
          </a:xfrm>
        </p:grpSpPr>
        <p:pic>
          <p:nvPicPr>
            <p:cNvPr id="25" name="Picture 24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54C00BF-548C-475F-9E13-FE50D2A9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993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B1FD4B-6B0B-4C7B-A7AB-4B2C5CC1E2F8}"/>
                </a:ext>
              </a:extLst>
            </p:cNvPr>
            <p:cNvCxnSpPr>
              <a:cxnSpLocks/>
            </p:cNvCxnSpPr>
            <p:nvPr/>
          </p:nvCxnSpPr>
          <p:spPr>
            <a:xfrm>
              <a:off x="6610784" y="5410775"/>
              <a:ext cx="50061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190109-C104-4ADD-93E0-B0F05E7B0DDF}"/>
              </a:ext>
            </a:extLst>
          </p:cNvPr>
          <p:cNvGrpSpPr/>
          <p:nvPr/>
        </p:nvGrpSpPr>
        <p:grpSpPr>
          <a:xfrm>
            <a:off x="9821687" y="4841631"/>
            <a:ext cx="1737912" cy="1587350"/>
            <a:chOff x="9821687" y="4841631"/>
            <a:chExt cx="1737912" cy="1587350"/>
          </a:xfrm>
        </p:grpSpPr>
        <p:pic>
          <p:nvPicPr>
            <p:cNvPr id="29" name="Picture 28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2B069906-D2D1-44D1-B7EA-AF82E7E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68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0A91CD-F00D-4088-8F25-7D41541427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26" y="4841631"/>
              <a:ext cx="0" cy="37864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4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dress&#10;&#10;Description automatically generated">
            <a:extLst>
              <a:ext uri="{FF2B5EF4-FFF2-40B4-BE49-F238E27FC236}">
                <a16:creationId xmlns:a16="http://schemas.microsoft.com/office/drawing/2014/main" id="{A6F474A0-B415-41F3-9B71-697471073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3C6578-63E6-4EFB-90D1-5541AE071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874" y="409327"/>
            <a:ext cx="3219695" cy="595312"/>
          </a:xfrm>
          <a:solidFill>
            <a:srgbClr val="E62B2E"/>
          </a:solidFill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ACTIVE LEARNING:</a:t>
            </a:r>
          </a:p>
        </p:txBody>
      </p:sp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6D3E3A0E-9E85-4BC2-87FE-616E13E10B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9B4B7C7-F20B-42E7-B6D0-ECBF287E3E55}"/>
              </a:ext>
            </a:extLst>
          </p:cNvPr>
          <p:cNvSpPr txBox="1">
            <a:spLocks/>
          </p:cNvSpPr>
          <p:nvPr/>
        </p:nvSpPr>
        <p:spPr>
          <a:xfrm>
            <a:off x="777876" y="1086420"/>
            <a:ext cx="3219694" cy="22546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83% INCREASE IN 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POSITIVE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EXPERIENCE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7BCE3-290E-4581-A6C6-38BDC9EB6F44}"/>
              </a:ext>
            </a:extLst>
          </p:cNvPr>
          <p:cNvSpPr/>
          <p:nvPr/>
        </p:nvSpPr>
        <p:spPr>
          <a:xfrm>
            <a:off x="9018261" y="6096000"/>
            <a:ext cx="290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Educational Research Journal (2019)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3AFCDC8-D5D9-4CDF-A748-EE105B5F089F}"/>
              </a:ext>
            </a:extLst>
          </p:cNvPr>
          <p:cNvSpPr txBox="1">
            <a:spLocks/>
          </p:cNvSpPr>
          <p:nvPr/>
        </p:nvSpPr>
        <p:spPr>
          <a:xfrm>
            <a:off x="777874" y="3692524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TALK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3A86BE40-5AC0-48D1-8FA5-51490653DF7D}"/>
              </a:ext>
            </a:extLst>
          </p:cNvPr>
          <p:cNvSpPr txBox="1">
            <a:spLocks/>
          </p:cNvSpPr>
          <p:nvPr/>
        </p:nvSpPr>
        <p:spPr>
          <a:xfrm>
            <a:off x="2409455" y="3692524"/>
            <a:ext cx="1588114" cy="1067832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MAKING PLANS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49D6EC6-2948-4493-B893-AB4D1AC9538C}"/>
              </a:ext>
            </a:extLst>
          </p:cNvPr>
          <p:cNvSpPr txBox="1">
            <a:spLocks/>
          </p:cNvSpPr>
          <p:nvPr/>
        </p:nvSpPr>
        <p:spPr>
          <a:xfrm>
            <a:off x="777874" y="4282766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PRACTICE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316BFA4-0F06-4C05-9CA8-7C4574B64AA7}"/>
              </a:ext>
            </a:extLst>
          </p:cNvPr>
          <p:cNvSpPr txBox="1">
            <a:spLocks/>
          </p:cNvSpPr>
          <p:nvPr/>
        </p:nvSpPr>
        <p:spPr>
          <a:xfrm>
            <a:off x="2409455" y="4839760"/>
            <a:ext cx="1588114" cy="816772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SOLVING PROBLEMS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E0596B2-FDDE-4B8B-B02B-7A09B5F2BC59}"/>
              </a:ext>
            </a:extLst>
          </p:cNvPr>
          <p:cNvSpPr txBox="1">
            <a:spLocks/>
          </p:cNvSpPr>
          <p:nvPr/>
        </p:nvSpPr>
        <p:spPr>
          <a:xfrm>
            <a:off x="777874" y="4839760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INTERACT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18D1ACB-9F25-4066-A3EB-A0CB4BB65694}"/>
              </a:ext>
            </a:extLst>
          </p:cNvPr>
          <p:cNvSpPr txBox="1">
            <a:spLocks/>
          </p:cNvSpPr>
          <p:nvPr/>
        </p:nvSpPr>
        <p:spPr>
          <a:xfrm>
            <a:off x="777874" y="5417737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PLAY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AB55C7D2-B608-420E-BBA0-FF5840E2F2D2}"/>
              </a:ext>
            </a:extLst>
          </p:cNvPr>
          <p:cNvSpPr txBox="1">
            <a:spLocks/>
          </p:cNvSpPr>
          <p:nvPr/>
        </p:nvSpPr>
        <p:spPr>
          <a:xfrm>
            <a:off x="2409455" y="5730222"/>
            <a:ext cx="1588114" cy="718451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WORK IN GROUPS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266C02A6-CDF7-4F5A-86BD-FB4949AEA63C}"/>
              </a:ext>
            </a:extLst>
          </p:cNvPr>
          <p:cNvSpPr txBox="1">
            <a:spLocks/>
          </p:cNvSpPr>
          <p:nvPr/>
        </p:nvSpPr>
        <p:spPr>
          <a:xfrm>
            <a:off x="777874" y="5971083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EXPERIMENT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AD669B-A853-4085-B278-DDD120E01274}"/>
              </a:ext>
            </a:extLst>
          </p:cNvPr>
          <p:cNvSpPr/>
          <p:nvPr/>
        </p:nvSpPr>
        <p:spPr>
          <a:xfrm>
            <a:off x="9170661" y="6248400"/>
            <a:ext cx="290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5446"/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5446"/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Educational Research Journal (2019)</a:t>
            </a:r>
          </a:p>
        </p:txBody>
      </p:sp>
    </p:spTree>
    <p:extLst>
      <p:ext uri="{BB962C8B-B14F-4D97-AF65-F5344CB8AC3E}">
        <p14:creationId xmlns:p14="http://schemas.microsoft.com/office/powerpoint/2010/main" val="37140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/>
              <a:t>Learning: 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/>
              <a:t>Did people learn anything?</a:t>
            </a:r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77874" y="1922690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THEN, WE MEASURE THE HECK OUT OF RESULTS 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77874" y="3956929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Learning programs without strong measurements never really satisfy decision makers.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/>
              <a:t>Reaction: </a:t>
            </a:r>
            <a:br>
              <a:rPr lang="en-US" b="1"/>
            </a:br>
            <a:r>
              <a:rPr lang="en-US"/>
              <a:t>What is the initial response to the learning?</a:t>
            </a:r>
            <a:endParaRPr sz="200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learners take action later?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their actions make an impact?</a:t>
            </a:r>
            <a:endParaRPr dirty="0"/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ROI: 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worth the money?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1D7FCB-EF72-4151-9FCA-A3789370B55C}"/>
              </a:ext>
            </a:extLst>
          </p:cNvPr>
          <p:cNvSpPr/>
          <p:nvPr/>
        </p:nvSpPr>
        <p:spPr>
          <a:xfrm>
            <a:off x="10706100" y="165100"/>
            <a:ext cx="1069977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4355AB-78E3-4C4D-9309-4E4A424CEEAB}"/>
              </a:ext>
            </a:extLst>
          </p:cNvPr>
          <p:cNvSpPr/>
          <p:nvPr/>
        </p:nvSpPr>
        <p:spPr>
          <a:xfrm>
            <a:off x="0" y="0"/>
            <a:ext cx="51054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 dirty="0">
                <a:latin typeface="Californian FB" panose="0207040306080B030204" pitchFamily="18" charset="0"/>
              </a:rPr>
              <a:t>Learning: </a:t>
            </a:r>
            <a:endParaRPr b="1" dirty="0">
              <a:latin typeface="Californian FB" panose="0207040306080B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Lato" panose="020F0502020204030203" pitchFamily="34" charset="0"/>
              </a:rPr>
              <a:t>Did people learn anything?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77874" y="1591864"/>
            <a:ext cx="2927351" cy="224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>
                <a:latin typeface="Californian FB" panose="0207040306080B030204" pitchFamily="18" charset="0"/>
              </a:rPr>
              <a:t>THEN, WE MEASURE THE HECK OUT OF RESULTS </a:t>
            </a:r>
            <a:endParaRPr b="1" dirty="0">
              <a:solidFill>
                <a:schemeClr val="lt1"/>
              </a:solidFill>
              <a:latin typeface="Californian FB" panose="0207040306080B030204" pitchFamily="18" charset="0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77874" y="3956929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>
                <a:latin typeface="Lato" panose="020F0502020204030203" pitchFamily="34" charset="0"/>
              </a:rPr>
              <a:t>Learning programs without strong measurements never really satisfy decision makers. </a:t>
            </a:r>
            <a:endParaRPr sz="2000" dirty="0">
              <a:solidFill>
                <a:schemeClr val="lt1"/>
              </a:solidFill>
              <a:latin typeface="Lato" panose="020F0502020204030203" pitchFamily="34" charset="0"/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>
                <a:latin typeface="Californian FB" panose="0207040306080B030204" pitchFamily="18" charset="0"/>
              </a:rPr>
              <a:t>Reaction: </a:t>
            </a:r>
            <a:br>
              <a:rPr lang="en-US" b="1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What is the initial response to the learning?</a:t>
            </a:r>
            <a:endParaRPr sz="2000" dirty="0">
              <a:solidFill>
                <a:srgbClr val="0C0C0C"/>
              </a:solidFill>
              <a:latin typeface="Lato" panose="020F0502020204030203" pitchFamily="34" charset="0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fornian FB" panose="0207040306080B030204" pitchFamily="18" charset="0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fornian FB" panose="0207040306080B03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Did learners take action later?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fornian FB" panose="0207040306080B030204" pitchFamily="18" charset="0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fornian FB" panose="0207040306080B03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Did their actions make an impact?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fornian FB" panose="0207040306080B030204" pitchFamily="18" charset="0"/>
                <a:ea typeface="Calibri"/>
                <a:cs typeface="Calibri"/>
                <a:sym typeface="Calibri"/>
              </a:rPr>
              <a:t>ROI: </a:t>
            </a:r>
            <a:endParaRPr sz="2000" b="1" dirty="0">
              <a:solidFill>
                <a:schemeClr val="dk1"/>
              </a:solidFill>
              <a:latin typeface="Californian FB" panose="0207040306080B03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Was it worth the money?</a:t>
            </a:r>
            <a:endParaRPr dirty="0"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1803E-88D4-4D09-8449-CAA69674D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973" y="485900"/>
            <a:ext cx="556229" cy="5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0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2B2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8" y="272532"/>
            <a:ext cx="2284057" cy="10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83302" y="4470213"/>
            <a:ext cx="37509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 we can affect </a:t>
            </a: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prove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meaningful.</a:t>
            </a:r>
            <a:endParaRPr sz="1600" b="1"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782993" y="6400802"/>
            <a:ext cx="252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www.gravitylearning.com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031608" y="2644746"/>
            <a:ext cx="3117698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GET TARGETED CUSTOMIZATION OR LEVERAGE "READY TO GO" WORKSHOPS</a:t>
            </a:r>
            <a:endParaRPr sz="24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DDEEB-4E93-42D3-B5EC-C2EF0BB68244}"/>
              </a:ext>
            </a:extLst>
          </p:cNvPr>
          <p:cNvGrpSpPr/>
          <p:nvPr/>
        </p:nvGrpSpPr>
        <p:grpSpPr>
          <a:xfrm>
            <a:off x="8152362" y="1189434"/>
            <a:ext cx="3366312" cy="4620925"/>
            <a:chOff x="7881904" y="1086402"/>
            <a:chExt cx="3366312" cy="4620925"/>
          </a:xfrm>
        </p:grpSpPr>
        <p:sp>
          <p:nvSpPr>
            <p:cNvPr id="8" name="Google Shape;241;p9">
              <a:extLst>
                <a:ext uri="{FF2B5EF4-FFF2-40B4-BE49-F238E27FC236}">
                  <a16:creationId xmlns:a16="http://schemas.microsoft.com/office/drawing/2014/main" id="{C259912C-B413-4DDD-9653-0B81BFC95057}"/>
                </a:ext>
              </a:extLst>
            </p:cNvPr>
            <p:cNvSpPr txBox="1"/>
            <p:nvPr/>
          </p:nvSpPr>
          <p:spPr>
            <a:xfrm>
              <a:off x="7881904" y="108640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PEOPLE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1;p9">
              <a:extLst>
                <a:ext uri="{FF2B5EF4-FFF2-40B4-BE49-F238E27FC236}">
                  <a16:creationId xmlns:a16="http://schemas.microsoft.com/office/drawing/2014/main" id="{D6392AD9-24EB-4337-B8FD-C81E3AB444A7}"/>
                </a:ext>
              </a:extLst>
            </p:cNvPr>
            <p:cNvSpPr txBox="1"/>
            <p:nvPr/>
          </p:nvSpPr>
          <p:spPr>
            <a:xfrm>
              <a:off x="7881904" y="1680588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9">
              <a:extLst>
                <a:ext uri="{FF2B5EF4-FFF2-40B4-BE49-F238E27FC236}">
                  <a16:creationId xmlns:a16="http://schemas.microsoft.com/office/drawing/2014/main" id="{1A2D7065-690D-4EE1-AE54-C58FC5ACC551}"/>
                </a:ext>
              </a:extLst>
            </p:cNvPr>
            <p:cNvSpPr txBox="1"/>
            <p:nvPr/>
          </p:nvSpPr>
          <p:spPr>
            <a:xfrm>
              <a:off x="7881904" y="2274774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MANAGEMENT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;p9">
              <a:extLst>
                <a:ext uri="{FF2B5EF4-FFF2-40B4-BE49-F238E27FC236}">
                  <a16:creationId xmlns:a16="http://schemas.microsoft.com/office/drawing/2014/main" id="{5042B950-78C8-4E67-AFF5-7CA32C6D29CD}"/>
                </a:ext>
              </a:extLst>
            </p:cNvPr>
            <p:cNvSpPr txBox="1"/>
            <p:nvPr/>
          </p:nvSpPr>
          <p:spPr>
            <a:xfrm>
              <a:off x="7881904" y="2868960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PRODUCTIVITY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;p9">
              <a:extLst>
                <a:ext uri="{FF2B5EF4-FFF2-40B4-BE49-F238E27FC236}">
                  <a16:creationId xmlns:a16="http://schemas.microsoft.com/office/drawing/2014/main" id="{CDBFCF74-3E6A-4DA8-97C8-60C2F1C47730}"/>
                </a:ext>
              </a:extLst>
            </p:cNvPr>
            <p:cNvSpPr txBox="1"/>
            <p:nvPr/>
          </p:nvSpPr>
          <p:spPr>
            <a:xfrm>
              <a:off x="7881904" y="3463146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DATA AND VISUALS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;p9">
              <a:extLst>
                <a:ext uri="{FF2B5EF4-FFF2-40B4-BE49-F238E27FC236}">
                  <a16:creationId xmlns:a16="http://schemas.microsoft.com/office/drawing/2014/main" id="{34F0BF59-328B-43C5-8770-EF938F6755D1}"/>
                </a:ext>
              </a:extLst>
            </p:cNvPr>
            <p:cNvSpPr txBox="1"/>
            <p:nvPr/>
          </p:nvSpPr>
          <p:spPr>
            <a:xfrm>
              <a:off x="7881904" y="405733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TECH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9">
              <a:extLst>
                <a:ext uri="{FF2B5EF4-FFF2-40B4-BE49-F238E27FC236}">
                  <a16:creationId xmlns:a16="http://schemas.microsoft.com/office/drawing/2014/main" id="{66A2314C-BB52-4875-8123-497E79143835}"/>
                </a:ext>
              </a:extLst>
            </p:cNvPr>
            <p:cNvSpPr txBox="1"/>
            <p:nvPr/>
          </p:nvSpPr>
          <p:spPr>
            <a:xfrm>
              <a:off x="7881904" y="4651518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MANAGEMENT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9">
              <a:extLst>
                <a:ext uri="{FF2B5EF4-FFF2-40B4-BE49-F238E27FC236}">
                  <a16:creationId xmlns:a16="http://schemas.microsoft.com/office/drawing/2014/main" id="{52AD36FD-C8EB-4C56-BB20-2D8373ACC7CB}"/>
                </a:ext>
              </a:extLst>
            </p:cNvPr>
            <p:cNvSpPr txBox="1"/>
            <p:nvPr/>
          </p:nvSpPr>
          <p:spPr>
            <a:xfrm>
              <a:off x="7881904" y="5245703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L&amp;D</a:t>
              </a: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CONSULTING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5"/>
          </p:nvPr>
        </p:nvSpPr>
        <p:spPr>
          <a:xfrm>
            <a:off x="1493836" y="601303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000" b="1" dirty="0">
                <a:solidFill>
                  <a:srgbClr val="0C0C0C"/>
                </a:solidFill>
                <a:latin typeface="+mj-lt"/>
              </a:rPr>
              <a:t>OUR MULTI-TOUCH LEARNING MODEL</a:t>
            </a:r>
            <a:endParaRPr sz="4000" dirty="0">
              <a:latin typeface="+mj-lt"/>
            </a:endParaRPr>
          </a:p>
        </p:txBody>
      </p:sp>
      <p:pic>
        <p:nvPicPr>
          <p:cNvPr id="112" name="Google Shape;112;p2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rgbClr val="F15F5F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ECC9-A72A-4ED0-8FB6-5BE70878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919799"/>
            <a:ext cx="102679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pider&#10;&#10;Description automatically generated with medium confidence">
            <a:extLst>
              <a:ext uri="{FF2B5EF4-FFF2-40B4-BE49-F238E27FC236}">
                <a16:creationId xmlns:a16="http://schemas.microsoft.com/office/drawing/2014/main" id="{1AB66073-1E04-47C0-9726-C928C645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4BE92-9D92-4594-BA0F-D1208789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17" y="452695"/>
            <a:ext cx="8526966" cy="933621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MULTI-TOUCH LEARNING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FB5F7-AFA2-4942-BFD6-11C340E4F02E}"/>
              </a:ext>
            </a:extLst>
          </p:cNvPr>
          <p:cNvSpPr txBox="1"/>
          <p:nvPr/>
        </p:nvSpPr>
        <p:spPr>
          <a:xfrm>
            <a:off x="5029200" y="5966467"/>
            <a:ext cx="663881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i="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br>
              <a:rPr lang="en-US" sz="1050" b="0" i="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Leimbach</a:t>
            </a:r>
            <a:r>
              <a:rPr lang="en-US" sz="1050" b="0" i="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Michael. "Learning transfer model: a research‐driven approach to enhancing learning effectiveness." Industrial and Commercial Training (2010).</a:t>
            </a:r>
            <a:endParaRPr 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1FCCC1-2A42-46F0-98A3-6531282EC6DD}"/>
              </a:ext>
            </a:extLst>
          </p:cNvPr>
          <p:cNvSpPr txBox="1">
            <a:spLocks/>
          </p:cNvSpPr>
          <p:nvPr/>
        </p:nvSpPr>
        <p:spPr>
          <a:xfrm>
            <a:off x="3304478" y="2462462"/>
            <a:ext cx="5583044" cy="2230245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300" dirty="0">
                <a:solidFill>
                  <a:schemeClr val="bg1"/>
                </a:solidFill>
              </a:rPr>
              <a:t>180%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16C767-6F7A-47FB-B89F-70705D1502AE}"/>
              </a:ext>
            </a:extLst>
          </p:cNvPr>
          <p:cNvSpPr txBox="1">
            <a:spLocks/>
          </p:cNvSpPr>
          <p:nvPr/>
        </p:nvSpPr>
        <p:spPr>
          <a:xfrm>
            <a:off x="1408534" y="4921025"/>
            <a:ext cx="9731770" cy="83967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BETTER LEARNING RESULTS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A4864-3029-4D13-9800-256E52697E77}"/>
              </a:ext>
            </a:extLst>
          </p:cNvPr>
          <p:cNvSpPr txBox="1">
            <a:spLocks/>
          </p:cNvSpPr>
          <p:nvPr/>
        </p:nvSpPr>
        <p:spPr>
          <a:xfrm>
            <a:off x="3304478" y="1542205"/>
            <a:ext cx="5583044" cy="83967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LEADS TO AN AVERAGE OF </a:t>
            </a:r>
          </a:p>
        </p:txBody>
      </p:sp>
    </p:spTree>
    <p:extLst>
      <p:ext uri="{BB962C8B-B14F-4D97-AF65-F5344CB8AC3E}">
        <p14:creationId xmlns:p14="http://schemas.microsoft.com/office/powerpoint/2010/main" val="15257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601ADA8-E744-4E6F-8C89-05107C8E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4532E7-D5F6-460E-B316-1D20FAA3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9"/>
            <a:ext cx="10515600" cy="91612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180%? THAT’S HARD TO BELIEVE!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3ADF4-5792-4EA1-AC49-D6A75007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42" y="3098428"/>
            <a:ext cx="3558124" cy="273079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Your leaders created motivation before the workshop. 
You heard about the content and intended to use it .
You thought about how the content would align to your personal goals.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324A8F-9AA5-487F-950A-A11624B56E38}"/>
              </a:ext>
            </a:extLst>
          </p:cNvPr>
          <p:cNvSpPr txBox="1">
            <a:spLocks/>
          </p:cNvSpPr>
          <p:nvPr/>
        </p:nvSpPr>
        <p:spPr>
          <a:xfrm>
            <a:off x="838200" y="1770941"/>
            <a:ext cx="4515678" cy="50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1A4F0B-3CC1-49D2-913F-40466A258456}"/>
              </a:ext>
            </a:extLst>
          </p:cNvPr>
          <p:cNvSpPr txBox="1">
            <a:spLocks/>
          </p:cNvSpPr>
          <p:nvPr/>
        </p:nvSpPr>
        <p:spPr>
          <a:xfrm>
            <a:off x="5781260" y="2407044"/>
            <a:ext cx="4515678" cy="372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C1F85-286F-4AC7-BE14-B6FFDF21D4BA}"/>
              </a:ext>
            </a:extLst>
          </p:cNvPr>
          <p:cNvSpPr txBox="1"/>
          <p:nvPr/>
        </p:nvSpPr>
        <p:spPr>
          <a:xfrm>
            <a:off x="838200" y="1342114"/>
            <a:ext cx="10515600" cy="523220"/>
          </a:xfrm>
          <a:prstGeom prst="rect">
            <a:avLst/>
          </a:prstGeom>
          <a:solidFill>
            <a:srgbClr val="E62B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WELL, IMAGINE YOU TOOK A 2-HOUR GRAVITY “MULTI-TOUCH”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CB72AD4-10D8-4388-B2A0-0D5F966D784A}"/>
              </a:ext>
            </a:extLst>
          </p:cNvPr>
          <p:cNvSpPr txBox="1">
            <a:spLocks/>
          </p:cNvSpPr>
          <p:nvPr/>
        </p:nvSpPr>
        <p:spPr>
          <a:xfrm>
            <a:off x="4505741" y="3069411"/>
            <a:ext cx="3359424" cy="27709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You learned real-world tools not just concepts
You saw people demonstrate the tools.
You got a chance to try them yourself in the workshop 
You scheduled tasks to apply the tools after the workshop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8B3C28-8863-473D-B4E5-1519CE573C21}"/>
              </a:ext>
            </a:extLst>
          </p:cNvPr>
          <p:cNvSpPr txBox="1">
            <a:spLocks/>
          </p:cNvSpPr>
          <p:nvPr/>
        </p:nvSpPr>
        <p:spPr>
          <a:xfrm>
            <a:off x="8239534" y="3072767"/>
            <a:ext cx="3359424" cy="27564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You met up with people and discussed the learning. 
Your manager checked in with you and asked you about the learning. 
You reviewed the subject matter a bit.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You applied the learning to something real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1BE51-9093-4042-9292-0928B650B50B}"/>
              </a:ext>
            </a:extLst>
          </p:cNvPr>
          <p:cNvSpPr txBox="1"/>
          <p:nvPr/>
        </p:nvSpPr>
        <p:spPr>
          <a:xfrm>
            <a:off x="593042" y="6085697"/>
            <a:ext cx="11005916" cy="523220"/>
          </a:xfrm>
          <a:prstGeom prst="rect">
            <a:avLst/>
          </a:prstGeom>
          <a:solidFill>
            <a:srgbClr val="E62B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- THEN, YOU USED 5 OR 6 THINGS FROM THE WORKSHOP IN REAL LIFE 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48F3B-5B69-469B-A93E-EFC8BBBE19BA}"/>
              </a:ext>
            </a:extLst>
          </p:cNvPr>
          <p:cNvSpPr txBox="1"/>
          <p:nvPr/>
        </p:nvSpPr>
        <p:spPr>
          <a:xfrm>
            <a:off x="838200" y="1840420"/>
            <a:ext cx="10515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CHANGE MANAGEMENT WORKSHOP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E4BBE03-67B6-4A4B-80D1-052D3CD34406}"/>
              </a:ext>
            </a:extLst>
          </p:cNvPr>
          <p:cNvSpPr txBox="1">
            <a:spLocks/>
          </p:cNvSpPr>
          <p:nvPr/>
        </p:nvSpPr>
        <p:spPr>
          <a:xfrm>
            <a:off x="593042" y="2717949"/>
            <a:ext cx="35581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BEFORE THE WORKSHOP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96F953C-280B-4640-97F2-87C13AA382B6}"/>
              </a:ext>
            </a:extLst>
          </p:cNvPr>
          <p:cNvSpPr txBox="1">
            <a:spLocks/>
          </p:cNvSpPr>
          <p:nvPr/>
        </p:nvSpPr>
        <p:spPr>
          <a:xfrm>
            <a:off x="4505741" y="2688931"/>
            <a:ext cx="33594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DURING THE WORKSHOP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31A190A-F83C-4F88-AF5C-797AB306F8E4}"/>
              </a:ext>
            </a:extLst>
          </p:cNvPr>
          <p:cNvSpPr txBox="1">
            <a:spLocks/>
          </p:cNvSpPr>
          <p:nvPr/>
        </p:nvSpPr>
        <p:spPr>
          <a:xfrm>
            <a:off x="8239533" y="2700082"/>
            <a:ext cx="33594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AFTER THE WORKSHOP</a:t>
            </a:r>
          </a:p>
        </p:txBody>
      </p:sp>
    </p:spTree>
    <p:extLst>
      <p:ext uri="{BB962C8B-B14F-4D97-AF65-F5344CB8AC3E}">
        <p14:creationId xmlns:p14="http://schemas.microsoft.com/office/powerpoint/2010/main" val="9265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A2F1E9B4-4CC9-40B7-B1FE-DA186369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4532E7-D5F6-460E-B316-1D20FAA3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693"/>
            <a:ext cx="10515600" cy="916126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NOW…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324A8F-9AA5-487F-950A-A11624B56E38}"/>
              </a:ext>
            </a:extLst>
          </p:cNvPr>
          <p:cNvSpPr txBox="1">
            <a:spLocks/>
          </p:cNvSpPr>
          <p:nvPr/>
        </p:nvSpPr>
        <p:spPr>
          <a:xfrm>
            <a:off x="3838161" y="1815547"/>
            <a:ext cx="4515678" cy="50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C1F85-286F-4AC7-BE14-B6FFDF21D4BA}"/>
              </a:ext>
            </a:extLst>
          </p:cNvPr>
          <p:cNvSpPr txBox="1"/>
          <p:nvPr/>
        </p:nvSpPr>
        <p:spPr>
          <a:xfrm>
            <a:off x="838200" y="1435083"/>
            <a:ext cx="10515600" cy="523220"/>
          </a:xfrm>
          <a:prstGeom prst="rect">
            <a:avLst/>
          </a:prstGeom>
          <a:solidFill>
            <a:srgbClr val="E62B2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INSTEAD, IMAGINE YOU TOOK A 2-HOUR “ONE AND DONE”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CB72AD4-10D8-4388-B2A0-0D5F966D784A}"/>
              </a:ext>
            </a:extLst>
          </p:cNvPr>
          <p:cNvSpPr txBox="1">
            <a:spLocks/>
          </p:cNvSpPr>
          <p:nvPr/>
        </p:nvSpPr>
        <p:spPr>
          <a:xfrm>
            <a:off x="4416288" y="3220278"/>
            <a:ext cx="3359424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You… went back to work.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1BE51-9093-4042-9292-0928B650B50B}"/>
              </a:ext>
            </a:extLst>
          </p:cNvPr>
          <p:cNvSpPr txBox="1"/>
          <p:nvPr/>
        </p:nvSpPr>
        <p:spPr>
          <a:xfrm>
            <a:off x="838200" y="4290217"/>
            <a:ext cx="10515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THEN, YOU APPLIED 2 THINGS FROM THE WORKSHOP IN REAL LIFE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0B52E-F9F1-4CC4-AB79-B750D22D6E82}"/>
              </a:ext>
            </a:extLst>
          </p:cNvPr>
          <p:cNvSpPr txBox="1"/>
          <p:nvPr/>
        </p:nvSpPr>
        <p:spPr>
          <a:xfrm>
            <a:off x="838200" y="4754341"/>
            <a:ext cx="10515600" cy="769441"/>
          </a:xfrm>
          <a:prstGeom prst="rect">
            <a:avLst/>
          </a:prstGeom>
          <a:solidFill>
            <a:srgbClr val="E62B2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THAT’S A 180% DIFFERENCE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F2DE5-5476-4713-BEA5-D7427991E2D1}"/>
              </a:ext>
            </a:extLst>
          </p:cNvPr>
          <p:cNvSpPr txBox="1"/>
          <p:nvPr/>
        </p:nvSpPr>
        <p:spPr>
          <a:xfrm>
            <a:off x="3035300" y="1958303"/>
            <a:ext cx="6121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CHANGE MANAGEMENT WORKSHOP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0700F3-1A41-4C5F-BD68-7988221F4488}"/>
              </a:ext>
            </a:extLst>
          </p:cNvPr>
          <p:cNvSpPr txBox="1">
            <a:spLocks/>
          </p:cNvSpPr>
          <p:nvPr/>
        </p:nvSpPr>
        <p:spPr>
          <a:xfrm>
            <a:off x="4416288" y="2887027"/>
            <a:ext cx="33594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AFTER THE WORKSHOP</a:t>
            </a:r>
          </a:p>
        </p:txBody>
      </p:sp>
    </p:spTree>
    <p:extLst>
      <p:ext uri="{BB962C8B-B14F-4D97-AF65-F5344CB8AC3E}">
        <p14:creationId xmlns:p14="http://schemas.microsoft.com/office/powerpoint/2010/main" val="13680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6BE630-774B-4D81-8D3F-B2336315F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1418" y="3018886"/>
            <a:ext cx="4923334" cy="1586568"/>
          </a:xfrm>
          <a:solidFill>
            <a:schemeClr val="tx1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WHAT DO I HAVE TO DO TO GET 180% BETTER LEARNING PROGRAMS?</a:t>
            </a:r>
          </a:p>
        </p:txBody>
      </p:sp>
      <p:pic>
        <p:nvPicPr>
          <p:cNvPr id="12" name="Picture Placeholder 11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24AD8EE0-BFED-45A6-B574-4137C41628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43230"/>
          <a:stretch/>
        </p:blipFill>
        <p:spPr>
          <a:xfrm>
            <a:off x="6261099" y="79368"/>
            <a:ext cx="5848350" cy="664844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236C07-D357-414F-9ECE-C706B75DF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418" y="1717180"/>
            <a:ext cx="4179723" cy="1003718"/>
          </a:xfrm>
        </p:spPr>
        <p:txBody>
          <a:bodyPr/>
          <a:lstStyle/>
          <a:p>
            <a:r>
              <a:rPr lang="en-US" sz="8000" dirty="0"/>
              <a:t>HOW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B3EC27-62DB-47B4-8158-B559BF5731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1418" y="907516"/>
            <a:ext cx="8245475" cy="1133475"/>
          </a:xfrm>
        </p:spPr>
        <p:txBody>
          <a:bodyPr anchor="ctr">
            <a:normAutofit/>
          </a:bodyPr>
          <a:lstStyle/>
          <a:p>
            <a:r>
              <a:rPr lang="en-US" sz="6000" dirty="0"/>
              <a:t>SHOW ME THE</a:t>
            </a:r>
          </a:p>
        </p:txBody>
      </p:sp>
    </p:spTree>
    <p:extLst>
      <p:ext uri="{BB962C8B-B14F-4D97-AF65-F5344CB8AC3E}">
        <p14:creationId xmlns:p14="http://schemas.microsoft.com/office/powerpoint/2010/main" val="42087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BCEB2AB-4D10-4ADC-9785-7181FABF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0"/>
            <a:ext cx="12192000" cy="6858000"/>
          </a:xfrm>
          <a:prstGeom prst="rect">
            <a:avLst/>
          </a:prstGeom>
        </p:spPr>
      </p:pic>
      <p:sp>
        <p:nvSpPr>
          <p:cNvPr id="6" name="Google Shape;118;p2">
            <a:extLst>
              <a:ext uri="{FF2B5EF4-FFF2-40B4-BE49-F238E27FC236}">
                <a16:creationId xmlns:a16="http://schemas.microsoft.com/office/drawing/2014/main" id="{5A36EF60-2434-4C7F-AA4F-C7F8BBBB70F0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8505A-B2DB-489F-832E-6FDDCE87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769"/>
            <a:ext cx="10515600" cy="3486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+24%: INCREASE MOTIVATION  </a:t>
            </a:r>
            <a:br>
              <a:rPr lang="en-US" dirty="0"/>
            </a:br>
            <a:r>
              <a:rPr lang="en-US" sz="1600" dirty="0"/>
              <a:t>GET LEADERSHIP INVOLVED &amp; VOCAL -  “SELL THE LEARNING” VIDEOS - 1-ON-1 MEETINGS – SHORT MOTIVATIONAL VIDEOS  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+18%: INCREASE INTENTION TO USE</a:t>
            </a:r>
            <a:br>
              <a:rPr lang="en-US" dirty="0"/>
            </a:br>
            <a:r>
              <a:rPr lang="en-US" sz="1600" dirty="0"/>
              <a:t>DIRECTLY ASK “DO YOU INTEND TO USE THIS” -  BONUS QUICK LEARN VIDEO – MAKE IT LOOK EASY - LIGHTHEARTED APPROACH – PROVE WITH RESEARCH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+17%: ALIGN CONTENT TO CAREER GOALS</a:t>
            </a:r>
            <a:br>
              <a:rPr lang="en-US" dirty="0"/>
            </a:br>
            <a:r>
              <a:rPr lang="en-US" sz="1600" dirty="0"/>
              <a:t>PROMPT MANAGERS TO DIRECTLY ASK – DIRECTLY ASK DURING ONBOARDING OR 1-ON-1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BOOST BELIEF IN ABILITY TO LEARN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700" dirty="0"/>
              <a:t>TRANSPARENT PROCESS  -  SHARE OUR CHALLENGES – BONUS QUICK LEARN VIDEOS - LIGHTHEARTED APPROACH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C1917-5202-419F-994E-E39407EEEF43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7364104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GRAVITY PROGRAM DESIGN : 70% AVERAGE BOOST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65BFB-2B33-43BA-B36E-A4BC81E236BF}"/>
              </a:ext>
            </a:extLst>
          </p:cNvPr>
          <p:cNvSpPr txBox="1"/>
          <p:nvPr/>
        </p:nvSpPr>
        <p:spPr>
          <a:xfrm>
            <a:off x="5767504" y="626690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chemeClr val="bg2"/>
                </a:solidFill>
                <a:latin typeface="Arial" panose="020B0604020202020204" pitchFamily="34" charset="0"/>
              </a:rPr>
              <a:t>Source:</a:t>
            </a:r>
          </a:p>
          <a:p>
            <a:pPr algn="r"/>
            <a: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Frontiers in Psychology (2019)</a:t>
            </a:r>
            <a:b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EF5D5E84-4228-4ABF-B8E9-0F298A676B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8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D7BDE7C-DD94-4118-BB07-4C494113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382"/>
            <a:ext cx="10515600" cy="3486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+15%: DEMONSTRATE SKILLS, THEN PRACTICE HANDS-ON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PARTICIPANTS MAKE A SPECIFIC PLAN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F2F53E-CF8D-4A87-828A-8239DA31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DURING LEARNING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30107A-4850-4891-BAE0-3B10B9F9865B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7309513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GRAVITY TEACHING MODEL: 26% AVERAGE BOOST</a:t>
            </a:r>
          </a:p>
        </p:txBody>
      </p:sp>
      <p:pic>
        <p:nvPicPr>
          <p:cNvPr id="10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01648D4B-781E-4131-B6E4-F840DC7856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2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E6A839D-7EC5-4CF4-8FF1-0AAEE82C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0"/>
            <a:ext cx="12192000" cy="6858000"/>
          </a:xfrm>
          <a:prstGeom prst="rect">
            <a:avLst/>
          </a:prstGeom>
        </p:spPr>
      </p:pic>
      <p:sp>
        <p:nvSpPr>
          <p:cNvPr id="12" name="Google Shape;118;p2">
            <a:extLst>
              <a:ext uri="{FF2B5EF4-FFF2-40B4-BE49-F238E27FC236}">
                <a16:creationId xmlns:a16="http://schemas.microsoft.com/office/drawing/2014/main" id="{23B55DB8-B36B-47C5-B9B9-E5FE3D6000D9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045"/>
            <a:ext cx="10515600" cy="3486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+33%: PEERS MEET OUTSIDE OF THE CLASSROOM</a:t>
            </a:r>
            <a:br>
              <a:rPr lang="en-US" dirty="0"/>
            </a:br>
            <a:r>
              <a:rPr lang="en-US" sz="1800" dirty="0"/>
              <a:t>ALL WORKSHOPS INCLUDE PEER PARTNERING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+25%: MANAGERIAL SUPPORT </a:t>
            </a:r>
            <a:br>
              <a:rPr lang="en-US" dirty="0"/>
            </a:br>
            <a:r>
              <a:rPr lang="en-US" sz="1800" dirty="0"/>
              <a:t>MANAGERIAL BRIEFING &amp; SUPPORT GUIDE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+17%: CONNECT THE CONTENT TO THE JOB</a:t>
            </a:r>
            <a:br>
              <a:rPr lang="en-US" dirty="0"/>
            </a:br>
            <a:r>
              <a:rPr lang="en-US" sz="1800" dirty="0"/>
              <a:t>PEER DISCUSSIONS &amp; REAL-WORLD ASSIGNMENTS  - FOLLOW-UP SUPPORT AND EVALUATION 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REVIEW THE CONTENT </a:t>
            </a:r>
            <a:br>
              <a:rPr lang="en-US" dirty="0"/>
            </a:br>
            <a:r>
              <a:rPr lang="en-US" sz="1800" dirty="0"/>
              <a:t>DRIP CAMPAIGN: REMINDERS, NINJA REVIEW “QUIZZES” - EVALUATIONS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43D78C-2FEF-4B77-8695-DCA1AD47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LEARNING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6A2129-A5CB-4D43-87B7-509BAFD28E60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5903794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GRAVITY PROGRAM DESIGN: 86% BOOST</a:t>
            </a:r>
          </a:p>
        </p:txBody>
      </p:sp>
      <p:pic>
        <p:nvPicPr>
          <p:cNvPr id="10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565C2FB8-3427-4C87-B7DD-9E9874F6B5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dirty="0"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17693</TotalTime>
  <Words>1874</Words>
  <Application>Microsoft Office PowerPoint</Application>
  <PresentationFormat>Widescreen</PresentationFormat>
  <Paragraphs>191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 Light</vt:lpstr>
      <vt:lpstr>Californian FB</vt:lpstr>
      <vt:lpstr>Arial</vt:lpstr>
      <vt:lpstr>Georgia</vt:lpstr>
      <vt:lpstr>Lato</vt:lpstr>
      <vt:lpstr>Corbel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MULTI-TOUCH LEARNING </vt:lpstr>
      <vt:lpstr>180%? THAT’S HARD TO BELIEVE!</vt:lpstr>
      <vt:lpstr>NOW…</vt:lpstr>
      <vt:lpstr>SHOW ME THE</vt:lpstr>
      <vt:lpstr>BEFORE LEARNING</vt:lpstr>
      <vt:lpstr>DURING LEARNING</vt:lpstr>
      <vt:lpstr>AFTER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Lieberman - Gravity Learning</cp:lastModifiedBy>
  <cp:revision>58</cp:revision>
  <dcterms:created xsi:type="dcterms:W3CDTF">2021-06-04T19:02:17Z</dcterms:created>
  <dcterms:modified xsi:type="dcterms:W3CDTF">2022-04-15T17:40:33Z</dcterms:modified>
</cp:coreProperties>
</file>